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392" r:id="rId2"/>
    <p:sldId id="393" r:id="rId3"/>
    <p:sldId id="394" r:id="rId4"/>
    <p:sldId id="395" r:id="rId5"/>
    <p:sldId id="419" r:id="rId6"/>
    <p:sldId id="396" r:id="rId7"/>
    <p:sldId id="397" r:id="rId8"/>
    <p:sldId id="415" r:id="rId9"/>
    <p:sldId id="398" r:id="rId10"/>
    <p:sldId id="399" r:id="rId11"/>
    <p:sldId id="414" r:id="rId12"/>
    <p:sldId id="400" r:id="rId13"/>
    <p:sldId id="401" r:id="rId14"/>
    <p:sldId id="402" r:id="rId15"/>
    <p:sldId id="417" r:id="rId16"/>
    <p:sldId id="403" r:id="rId17"/>
    <p:sldId id="404" r:id="rId18"/>
    <p:sldId id="405" r:id="rId19"/>
    <p:sldId id="406" r:id="rId20"/>
    <p:sldId id="407" r:id="rId21"/>
    <p:sldId id="418" r:id="rId22"/>
    <p:sldId id="409" r:id="rId23"/>
    <p:sldId id="410" r:id="rId24"/>
    <p:sldId id="411" r:id="rId25"/>
    <p:sldId id="412" r:id="rId26"/>
    <p:sldId id="420" r:id="rId27"/>
    <p:sldId id="421" r:id="rId28"/>
    <p:sldId id="422" r:id="rId29"/>
    <p:sldId id="423" r:id="rId30"/>
    <p:sldId id="424" r:id="rId31"/>
    <p:sldId id="425" r:id="rId32"/>
    <p:sldId id="426" r:id="rId33"/>
    <p:sldId id="427" r:id="rId34"/>
    <p:sldId id="413" r:id="rId35"/>
    <p:sldId id="359" r:id="rId36"/>
    <p:sldId id="360" r:id="rId37"/>
    <p:sldId id="361" r:id="rId38"/>
    <p:sldId id="362" r:id="rId39"/>
    <p:sldId id="363" r:id="rId40"/>
    <p:sldId id="364" r:id="rId41"/>
    <p:sldId id="390" r:id="rId42"/>
    <p:sldId id="391" r:id="rId43"/>
    <p:sldId id="366" r:id="rId44"/>
    <p:sldId id="428" r:id="rId45"/>
    <p:sldId id="389" r:id="rId4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F3300"/>
    <a:srgbClr val="E1382B"/>
    <a:srgbClr val="FB3211"/>
    <a:srgbClr val="C45644"/>
    <a:srgbClr val="471209"/>
    <a:srgbClr val="7B1E0F"/>
    <a:srgbClr val="DAA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6682" autoAdjust="0"/>
  </p:normalViewPr>
  <p:slideViewPr>
    <p:cSldViewPr>
      <p:cViewPr>
        <p:scale>
          <a:sx n="100" d="100"/>
          <a:sy n="100" d="100"/>
        </p:scale>
        <p:origin x="-1146" y="-3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3"/>
          </a:xfrm>
          <a:prstGeom prst="rect">
            <a:avLst/>
          </a:prstGeom>
        </p:spPr>
        <p:txBody>
          <a:bodyPr vert="horz" lIns="91440" tIns="45720" rIns="91440" bIns="45720" rtlCol="0"/>
          <a:lstStyle>
            <a:lvl1pPr algn="r">
              <a:defRPr sz="1200"/>
            </a:lvl1pPr>
          </a:lstStyle>
          <a:p>
            <a:fld id="{C631E469-05BB-48AF-9885-23AFBD53B7F9}" type="datetimeFigureOut">
              <a:rPr lang="ru-RU" smtClean="0"/>
              <a:t>04.02.2026</a:t>
            </a:fld>
            <a:endParaRPr lang="ru-RU"/>
          </a:p>
        </p:txBody>
      </p:sp>
      <p:sp>
        <p:nvSpPr>
          <p:cNvPr id="4" name="Нижний колонтитул 3"/>
          <p:cNvSpPr>
            <a:spLocks noGrp="1"/>
          </p:cNvSpPr>
          <p:nvPr>
            <p:ph type="ftr" sz="quarter" idx="2"/>
          </p:nvPr>
        </p:nvSpPr>
        <p:spPr>
          <a:xfrm>
            <a:off x="0" y="9428583"/>
            <a:ext cx="2945659" cy="49633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3"/>
          </a:xfrm>
          <a:prstGeom prst="rect">
            <a:avLst/>
          </a:prstGeom>
        </p:spPr>
        <p:txBody>
          <a:bodyPr vert="horz" lIns="91440" tIns="45720" rIns="91440" bIns="45720" rtlCol="0" anchor="b"/>
          <a:lstStyle>
            <a:lvl1pPr algn="r">
              <a:defRPr sz="1200"/>
            </a:lvl1pPr>
          </a:lstStyle>
          <a:p>
            <a:fld id="{4652AD59-CC81-4E3A-8DBF-914AC3BA31E1}" type="slidenum">
              <a:rPr lang="ru-RU" smtClean="0"/>
              <a:t>‹#›</a:t>
            </a:fld>
            <a:endParaRPr lang="ru-RU"/>
          </a:p>
        </p:txBody>
      </p:sp>
    </p:spTree>
    <p:extLst>
      <p:ext uri="{BB962C8B-B14F-4D97-AF65-F5344CB8AC3E}">
        <p14:creationId xmlns:p14="http://schemas.microsoft.com/office/powerpoint/2010/main" val="625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5659" cy="49805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3"/>
            <a:ext cx="2945659" cy="498055"/>
          </a:xfrm>
          <a:prstGeom prst="rect">
            <a:avLst/>
          </a:prstGeom>
        </p:spPr>
        <p:txBody>
          <a:bodyPr vert="horz" lIns="91440" tIns="45720" rIns="91440" bIns="45720" rtlCol="0"/>
          <a:lstStyle>
            <a:lvl1pPr algn="r">
              <a:defRPr sz="1200"/>
            </a:lvl1pPr>
          </a:lstStyle>
          <a:p>
            <a:fld id="{EE123320-C3DE-4AD4-914A-C800249287CC}" type="datetimeFigureOut">
              <a:rPr lang="ru-RU" smtClean="0"/>
              <a:pPr/>
              <a:t>04.02.2026</a:t>
            </a:fld>
            <a:endParaRPr lang="ru-RU"/>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DE727B29-4D95-4483-B64D-09294CA11A5E}" type="slidenum">
              <a:rPr lang="ru-RU" smtClean="0"/>
              <a:pPr/>
              <a:t>‹#›</a:t>
            </a:fld>
            <a:endParaRPr lang="ru-RU"/>
          </a:p>
        </p:txBody>
      </p:sp>
    </p:spTree>
    <p:extLst>
      <p:ext uri="{BB962C8B-B14F-4D97-AF65-F5344CB8AC3E}">
        <p14:creationId xmlns:p14="http://schemas.microsoft.com/office/powerpoint/2010/main" val="124698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solidFill>
                  <a:prstClr val="black"/>
                </a:solidFill>
              </a:rPr>
              <a:pPr/>
              <a:t>8</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solidFill>
                  <a:prstClr val="black"/>
                </a:solidFill>
              </a:rPr>
              <a:pPr/>
              <a:t>26</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7951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239348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25527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Пустой 1">
    <p:spTree>
      <p:nvGrpSpPr>
        <p:cNvPr id="1" name=""/>
        <p:cNvGrpSpPr/>
        <p:nvPr/>
      </p:nvGrpSpPr>
      <p:grpSpPr>
        <a:xfrm>
          <a:off x="0" y="0"/>
          <a:ext cx="0" cy="0"/>
          <a:chOff x="0" y="0"/>
          <a:chExt cx="0" cy="0"/>
        </a:xfrm>
      </p:grpSpPr>
      <p:sp>
        <p:nvSpPr>
          <p:cNvPr id="16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967132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25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234452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17334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320991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87348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23221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205156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63807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88301D-9EC0-4BBD-8B41-10A13E3EFED1}" type="datetimeFigureOut">
              <a:rPr lang="ru-RU" smtClean="0"/>
              <a:pPr/>
              <a:t>04.02.2026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65470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8301D-9EC0-4BBD-8B41-10A13E3EFED1}" type="datetimeFigureOut">
              <a:rPr lang="ru-RU" smtClean="0"/>
              <a:pPr/>
              <a:t>04.02.2026</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AB99-EA43-44FE-84C8-86A7D3495D1A}" type="slidenum">
              <a:rPr lang="ru-RU" smtClean="0"/>
              <a:pPr/>
              <a:t>‹#›</a:t>
            </a:fld>
            <a:endParaRPr lang="ru-RU"/>
          </a:p>
        </p:txBody>
      </p:sp>
    </p:spTree>
    <p:extLst>
      <p:ext uri="{BB962C8B-B14F-4D97-AF65-F5344CB8AC3E}">
        <p14:creationId xmlns:p14="http://schemas.microsoft.com/office/powerpoint/2010/main" val="4070322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gosuslugi.ru/610173/1/for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9"/>
          <p:cNvGrpSpPr>
            <a:grpSpLocks/>
          </p:cNvGrpSpPr>
          <p:nvPr/>
        </p:nvGrpSpPr>
        <p:grpSpPr bwMode="auto">
          <a:xfrm>
            <a:off x="119336" y="84470"/>
            <a:ext cx="2520281" cy="1161173"/>
            <a:chOff x="143554" y="-114709"/>
            <a:chExt cx="3664921" cy="2016658"/>
          </a:xfrm>
        </p:grpSpPr>
        <p:pic>
          <p:nvPicPr>
            <p:cNvPr id="5"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6"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Прямоугольник 6"/>
          <p:cNvSpPr/>
          <p:nvPr/>
        </p:nvSpPr>
        <p:spPr>
          <a:xfrm>
            <a:off x="2457828" y="390446"/>
            <a:ext cx="8156438" cy="395356"/>
          </a:xfrm>
          <a:prstGeom prst="rect">
            <a:avLst/>
          </a:prstGeom>
        </p:spPr>
        <p:txBody>
          <a:bodyPr wrap="square" lIns="117209" tIns="58606" rIns="117209" bIns="58606">
            <a:spAutoFit/>
          </a:bodyPr>
          <a:lstStyle/>
          <a:p>
            <a:pPr algn="ctr" latinLnBrk="1">
              <a:defRPr/>
            </a:pPr>
            <a:r>
              <a:rPr lang="ru-RU" dirty="0" smtClean="0">
                <a:effectLst>
                  <a:outerShdw blurRad="38100" dist="38100" dir="2700000" algn="tl">
                    <a:srgbClr val="000000">
                      <a:alpha val="43137"/>
                    </a:srgbClr>
                  </a:outerShdw>
                </a:effectLst>
                <a:cs typeface="Arial" pitchFamily="34" charset="0"/>
              </a:rPr>
              <a:t>Министерство образования Самарской области</a:t>
            </a:r>
            <a:endParaRPr lang="ru-RU" dirty="0">
              <a:effectLst>
                <a:outerShdw blurRad="38100" dist="38100" dir="2700000" algn="tl">
                  <a:srgbClr val="000000">
                    <a:alpha val="43137"/>
                  </a:srgbClr>
                </a:outerShdw>
              </a:effectLst>
              <a:cs typeface="Arial" pitchFamily="34" charset="0"/>
            </a:endParaRPr>
          </a:p>
        </p:txBody>
      </p:sp>
      <p:sp>
        <p:nvSpPr>
          <p:cNvPr id="8" name="Подзаголовок 10"/>
          <p:cNvSpPr txBox="1">
            <a:spLocks/>
          </p:cNvSpPr>
          <p:nvPr/>
        </p:nvSpPr>
        <p:spPr>
          <a:xfrm>
            <a:off x="749407" y="1440208"/>
            <a:ext cx="11084073" cy="3347273"/>
          </a:xfrm>
          <a:prstGeom prst="rect">
            <a:avLst/>
          </a:prstGeom>
        </p:spPr>
        <p:txBody>
          <a:bodyPr wrap="square" lIns="117209" tIns="58606" rIns="117209" bIns="58606" spcCol="0" anchor="ctr">
            <a:normAutofit/>
          </a:bodyPr>
          <a:lstStyle/>
          <a:p>
            <a:pPr marL="439535" indent="-439535" algn="ctr" latinLnBrk="1">
              <a:defRPr/>
            </a:pPr>
            <a:r>
              <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Государственная аккредитация </a:t>
            </a:r>
          </a:p>
          <a:p>
            <a:pPr marL="439535" indent="-439535" algn="ctr" latinLnBrk="1">
              <a:defRPr/>
            </a:pPr>
            <a:r>
              <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образовательной </a:t>
            </a:r>
            <a:r>
              <a:rPr lang="ru-RU" sz="4700"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деятельности                 в I </a:t>
            </a:r>
            <a:r>
              <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полугодии </a:t>
            </a:r>
            <a:r>
              <a:rPr lang="ru-RU" sz="4700"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2026 года</a:t>
            </a:r>
            <a:endPar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14"/>
          <p:cNvSpPr txBox="1">
            <a:spLocks noChangeArrowheads="1"/>
          </p:cNvSpPr>
          <p:nvPr/>
        </p:nvSpPr>
        <p:spPr bwMode="auto">
          <a:xfrm>
            <a:off x="1499873" y="4904068"/>
            <a:ext cx="9753717" cy="144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09" tIns="58606" rIns="117209" bIns="58606"/>
          <a:lstStyle>
            <a:lvl1pPr marL="342900" indent="-342900" defTabSz="685800">
              <a:defRPr>
                <a:solidFill>
                  <a:schemeClr val="tx1"/>
                </a:solidFill>
                <a:latin typeface="Arial" pitchFamily="34" charset="0"/>
              </a:defRPr>
            </a:lvl1pPr>
            <a:lvl2pPr marL="342900" indent="-342900" defTabSz="685800">
              <a:defRPr>
                <a:solidFill>
                  <a:schemeClr val="tx1"/>
                </a:solidFill>
                <a:latin typeface="Arial" pitchFamily="34" charset="0"/>
              </a:defRPr>
            </a:lvl2pPr>
            <a:lvl3pPr marL="1143000" indent="-228600" defTabSz="685800">
              <a:defRPr>
                <a:solidFill>
                  <a:schemeClr val="tx1"/>
                </a:solidFill>
                <a:latin typeface="Arial" pitchFamily="34" charset="0"/>
              </a:defRPr>
            </a:lvl3pPr>
            <a:lvl4pPr marL="1600200" indent="-228600" defTabSz="685800">
              <a:defRPr>
                <a:solidFill>
                  <a:schemeClr val="tx1"/>
                </a:solidFill>
                <a:latin typeface="Arial" pitchFamily="34" charset="0"/>
              </a:defRPr>
            </a:lvl4pPr>
            <a:lvl5pPr marL="2057400" indent="-228600" defTabSz="685800">
              <a:defRPr>
                <a:solidFill>
                  <a:schemeClr val="tx1"/>
                </a:solidFill>
                <a:latin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defRPr>
            </a:lvl9pPr>
          </a:lstStyle>
          <a:p>
            <a:pPr lvl="1" algn="ctr" latinLnBrk="1"/>
            <a:r>
              <a:rPr lang="ru-RU" altLang="ru-RU" smtClean="0">
                <a:effectLst>
                  <a:outerShdw blurRad="38100" dist="38100" dir="2700000" algn="tl">
                    <a:srgbClr val="000000">
                      <a:alpha val="43137"/>
                    </a:srgbClr>
                  </a:outerShdw>
                </a:effectLst>
                <a:latin typeface="+mn-lt"/>
                <a:cs typeface="Arial" pitchFamily="34" charset="0"/>
              </a:rPr>
              <a:t>управление </a:t>
            </a:r>
            <a:r>
              <a:rPr lang="ru-RU" altLang="ru-RU" dirty="0">
                <a:effectLst>
                  <a:outerShdw blurRad="38100" dist="38100" dir="2700000" algn="tl">
                    <a:srgbClr val="000000">
                      <a:alpha val="43137"/>
                    </a:srgbClr>
                  </a:outerShdw>
                </a:effectLst>
                <a:latin typeface="+mn-lt"/>
                <a:cs typeface="Arial" pitchFamily="34" charset="0"/>
              </a:rPr>
              <a:t>лицензирования,</a:t>
            </a:r>
          </a:p>
          <a:p>
            <a:pPr lvl="1" algn="ctr" latinLnBrk="1"/>
            <a:r>
              <a:rPr lang="ru-RU" altLang="ru-RU" dirty="0">
                <a:effectLst>
                  <a:outerShdw blurRad="38100" dist="38100" dir="2700000" algn="tl">
                    <a:srgbClr val="000000">
                      <a:alpha val="43137"/>
                    </a:srgbClr>
                  </a:outerShdw>
                </a:effectLst>
                <a:latin typeface="+mn-lt"/>
                <a:cs typeface="Arial" pitchFamily="34" charset="0"/>
              </a:rPr>
              <a:t>государственной аккредитации и подтверждения </a:t>
            </a:r>
            <a:r>
              <a:rPr lang="ru-RU" altLang="ru-RU" dirty="0" smtClean="0">
                <a:effectLst>
                  <a:outerShdw blurRad="38100" dist="38100" dir="2700000" algn="tl">
                    <a:srgbClr val="000000">
                      <a:alpha val="43137"/>
                    </a:srgbClr>
                  </a:outerShdw>
                </a:effectLst>
                <a:latin typeface="+mn-lt"/>
                <a:cs typeface="Arial" pitchFamily="34" charset="0"/>
              </a:rPr>
              <a:t>документов</a:t>
            </a:r>
            <a:endParaRPr lang="ru-RU" altLang="ru-RU" dirty="0">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121410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Государственная пошлина</a:t>
            </a:r>
          </a:p>
        </p:txBody>
      </p:sp>
      <p:sp>
        <p:nvSpPr>
          <p:cNvPr id="7" name="Прямоугольник 6"/>
          <p:cNvSpPr/>
          <p:nvPr/>
        </p:nvSpPr>
        <p:spPr>
          <a:xfrm>
            <a:off x="551384" y="2132856"/>
            <a:ext cx="11233248" cy="3108543"/>
          </a:xfrm>
          <a:prstGeom prst="rect">
            <a:avLst/>
          </a:prstGeom>
        </p:spPr>
        <p:txBody>
          <a:bodyPr wrap="square">
            <a:spAutoFit/>
          </a:bodyPr>
          <a:lstStyle/>
          <a:p>
            <a:pPr algn="ctr"/>
            <a:r>
              <a:rPr lang="ru-RU" sz="2800" dirty="0">
                <a:latin typeface="Arial" panose="020B0604020202020204" pitchFamily="34" charset="0"/>
                <a:cs typeface="Arial" panose="020B0604020202020204" pitchFamily="34" charset="0"/>
              </a:rPr>
              <a:t>Для формирования платежного поручения заявителю необходимо направить на адрес электронной почты: </a:t>
            </a:r>
            <a:r>
              <a:rPr lang="en-US" sz="2800" u="sng" dirty="0">
                <a:solidFill>
                  <a:srgbClr val="FF0000"/>
                </a:solidFill>
                <a:latin typeface="Arial" panose="020B0604020202020204" pitchFamily="34" charset="0"/>
                <a:cs typeface="Arial" panose="020B0604020202020204" pitchFamily="34" charset="0"/>
              </a:rPr>
              <a:t>uncd@samregion.ru</a:t>
            </a:r>
            <a:r>
              <a:rPr lang="ru-RU" sz="2800" dirty="0" smtClean="0">
                <a:latin typeface="Arial" panose="020B0604020202020204" pitchFamily="34" charset="0"/>
                <a:cs typeface="Arial" panose="020B0604020202020204" pitchFamily="34" charset="0"/>
              </a:rPr>
              <a:t> официальное письмо с </a:t>
            </a:r>
            <a:r>
              <a:rPr lang="ru-RU" sz="2800" dirty="0">
                <a:latin typeface="Arial" panose="020B0604020202020204" pitchFamily="34" charset="0"/>
                <a:cs typeface="Arial" panose="020B0604020202020204" pitchFamily="34" charset="0"/>
              </a:rPr>
              <a:t>указанием наименования юридического лица</a:t>
            </a:r>
            <a:r>
              <a:rPr lang="ru-RU" sz="2800" dirty="0" smtClean="0">
                <a:latin typeface="Arial" panose="020B0604020202020204" pitchFamily="34" charset="0"/>
                <a:cs typeface="Arial" panose="020B0604020202020204" pitchFamily="34" charset="0"/>
              </a:rPr>
              <a:t>, ИНН </a:t>
            </a:r>
            <a:r>
              <a:rPr lang="ru-RU" sz="2800" dirty="0">
                <a:latin typeface="Arial" panose="020B0604020202020204" pitchFamily="34" charset="0"/>
                <a:cs typeface="Arial" panose="020B0604020202020204" pitchFamily="34" charset="0"/>
              </a:rPr>
              <a:t>образовательной организации.</a:t>
            </a:r>
          </a:p>
          <a:p>
            <a:pPr algn="ctr"/>
            <a:endParaRPr lang="ru-RU" sz="2800" dirty="0">
              <a:latin typeface="Arial" panose="020B0604020202020204" pitchFamily="34" charset="0"/>
              <a:cs typeface="Arial" panose="020B0604020202020204" pitchFamily="34" charset="0"/>
            </a:endParaRPr>
          </a:p>
          <a:p>
            <a:pPr algn="ctr"/>
            <a:r>
              <a:rPr lang="ru-RU" sz="2800" dirty="0">
                <a:latin typeface="Arial" panose="020B0604020202020204" pitchFamily="34" charset="0"/>
                <a:cs typeface="Arial" panose="020B0604020202020204" pitchFamily="34" charset="0"/>
              </a:rPr>
              <a:t>Сформированное платёжное поручение с УИН будет выслано на указанный адрес электронной почты.</a:t>
            </a:r>
          </a:p>
        </p:txBody>
      </p:sp>
    </p:spTree>
    <p:extLst>
      <p:ext uri="{BB962C8B-B14F-4D97-AF65-F5344CB8AC3E}">
        <p14:creationId xmlns:p14="http://schemas.microsoft.com/office/powerpoint/2010/main" val="264997617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Государственная пошлина</a:t>
            </a:r>
          </a:p>
        </p:txBody>
      </p:sp>
      <p:sp>
        <p:nvSpPr>
          <p:cNvPr id="7" name="Прямоугольник 6"/>
          <p:cNvSpPr/>
          <p:nvPr/>
        </p:nvSpPr>
        <p:spPr>
          <a:xfrm>
            <a:off x="551384" y="2132856"/>
            <a:ext cx="11233248" cy="2185214"/>
          </a:xfrm>
          <a:prstGeom prst="rect">
            <a:avLst/>
          </a:prstGeom>
        </p:spPr>
        <p:txBody>
          <a:bodyPr wrap="square">
            <a:spAutoFit/>
          </a:bodyPr>
          <a:lstStyle/>
          <a:p>
            <a:pPr algn="ctr"/>
            <a:r>
              <a:rPr lang="ru-RU" sz="2800" dirty="0" smtClean="0">
                <a:latin typeface="Arial" panose="020B0604020202020204" pitchFamily="34" charset="0"/>
                <a:cs typeface="Arial" panose="020B0604020202020204" pitchFamily="34" charset="0"/>
              </a:rPr>
              <a:t>Субсидирование министерства образования Самарской области</a:t>
            </a:r>
          </a:p>
          <a:p>
            <a:pPr algn="ctr"/>
            <a:endParaRPr lang="ru-RU" sz="2800" dirty="0">
              <a:latin typeface="Arial" panose="020B0604020202020204" pitchFamily="34" charset="0"/>
              <a:cs typeface="Arial" panose="020B0604020202020204" pitchFamily="34" charset="0"/>
            </a:endParaRPr>
          </a:p>
          <a:p>
            <a:pPr algn="ctr"/>
            <a:endParaRPr lang="ru-RU" sz="4000" dirty="0" smtClean="0">
              <a:solidFill>
                <a:srgbClr val="FF0000"/>
              </a:solidFill>
              <a:latin typeface="Arial" panose="020B0604020202020204" pitchFamily="34" charset="0"/>
              <a:cs typeface="Arial" panose="020B0604020202020204" pitchFamily="34" charset="0"/>
            </a:endParaRPr>
          </a:p>
          <a:p>
            <a:pPr algn="ctr"/>
            <a:r>
              <a:rPr lang="ru-RU" sz="4000" dirty="0" smtClean="0">
                <a:solidFill>
                  <a:srgbClr val="FF0000"/>
                </a:solidFill>
                <a:latin typeface="Arial" panose="020B0604020202020204" pitchFamily="34" charset="0"/>
                <a:cs typeface="Arial" panose="020B0604020202020204" pitchFamily="34" charset="0"/>
              </a:rPr>
              <a:t>Апрель!!! </a:t>
            </a:r>
            <a:endParaRPr lang="ru-RU"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91905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178396" y="331998"/>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639616" y="331998"/>
            <a:ext cx="9145017" cy="792746"/>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Аккредитационные</a:t>
            </a:r>
            <a:r>
              <a:rPr lang="ru-RU" sz="2800" b="1" dirty="0" smtClean="0">
                <a:solidFill>
                  <a:schemeClr val="bg1"/>
                </a:solidFill>
                <a:latin typeface="Arial" pitchFamily="34" charset="0"/>
                <a:cs typeface="Arial" pitchFamily="34" charset="0"/>
              </a:rPr>
              <a:t> показатели                                         для государственной аккредитации</a:t>
            </a:r>
            <a:r>
              <a:rPr lang="en-US" sz="2800" b="1" dirty="0" smtClean="0">
                <a:solidFill>
                  <a:schemeClr val="bg1"/>
                </a:solidFill>
                <a:latin typeface="Arial" pitchFamily="34" charset="0"/>
                <a:cs typeface="Arial" pitchFamily="34" charset="0"/>
              </a:rPr>
              <a:t> (</a:t>
            </a:r>
            <a:r>
              <a:rPr lang="ru-RU" sz="2800" b="1" dirty="0" smtClean="0">
                <a:solidFill>
                  <a:schemeClr val="bg1"/>
                </a:solidFill>
                <a:latin typeface="Arial" pitchFamily="34" charset="0"/>
                <a:cs typeface="Arial" pitchFamily="34" charset="0"/>
              </a:rPr>
              <a:t>СПО</a:t>
            </a:r>
            <a:r>
              <a:rPr lang="en-US" sz="2800" b="1" dirty="0" smtClean="0">
                <a:solidFill>
                  <a:schemeClr val="bg1"/>
                </a:solidFill>
                <a:latin typeface="Arial" pitchFamily="34" charset="0"/>
                <a:cs typeface="Arial" pitchFamily="34" charset="0"/>
              </a:rPr>
              <a:t>)</a:t>
            </a:r>
            <a:r>
              <a:rPr lang="ru-RU" sz="2800" b="1" dirty="0" smtClean="0">
                <a:solidFill>
                  <a:schemeClr val="bg1"/>
                </a:solidFill>
                <a:latin typeface="Arial" pitchFamily="34" charset="0"/>
                <a:cs typeface="Arial" pitchFamily="34" charset="0"/>
              </a:rPr>
              <a:t> </a:t>
            </a:r>
          </a:p>
        </p:txBody>
      </p:sp>
      <p:sp>
        <p:nvSpPr>
          <p:cNvPr id="8" name="Скругленный прямоугольник 7"/>
          <p:cNvSpPr/>
          <p:nvPr/>
        </p:nvSpPr>
        <p:spPr>
          <a:xfrm>
            <a:off x="422782" y="1772816"/>
            <a:ext cx="2968252" cy="3384376"/>
          </a:xfrm>
          <a:prstGeom prst="roundRect">
            <a:avLst/>
          </a:prstGeom>
          <a:solidFill>
            <a:schemeClr val="accent1">
              <a:lumMod val="20000"/>
              <a:lumOff val="80000"/>
            </a:schemeClr>
          </a:solidFill>
          <a:ln>
            <a:solidFill>
              <a:schemeClr val="tx2">
                <a:lumMod val="40000"/>
                <a:lumOff val="60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49229" tIns="24613" rIns="49229" bIns="24613" rtlCol="0" anchor="ctr"/>
          <a:lstStyle/>
          <a:p>
            <a:pPr algn="ctr"/>
            <a:endParaRPr lang="ru-RU" sz="1400" dirty="0" smtClean="0">
              <a:cs typeface="Times New Roman" panose="02020603050405020304" pitchFamily="18" charset="0"/>
            </a:endParaRPr>
          </a:p>
        </p:txBody>
      </p:sp>
      <p:sp>
        <p:nvSpPr>
          <p:cNvPr id="15" name="TextBox 14"/>
          <p:cNvSpPr txBox="1"/>
          <p:nvPr/>
        </p:nvSpPr>
        <p:spPr>
          <a:xfrm>
            <a:off x="1083148" y="2144071"/>
            <a:ext cx="1640666" cy="400110"/>
          </a:xfrm>
          <a:prstGeom prst="rect">
            <a:avLst/>
          </a:prstGeom>
          <a:noFill/>
        </p:spPr>
        <p:txBody>
          <a:bodyPr wrap="square" rtlCol="0">
            <a:spAutoFit/>
          </a:bodyPr>
          <a:lstStyle/>
          <a:p>
            <a:pPr algn="ctr"/>
            <a:r>
              <a:rPr lang="ru-RU" sz="2000" dirty="0">
                <a:cs typeface="Times New Roman" panose="02020603050405020304" pitchFamily="18" charset="0"/>
              </a:rPr>
              <a:t>УСЛОВИЯ</a:t>
            </a:r>
          </a:p>
        </p:txBody>
      </p:sp>
      <p:sp>
        <p:nvSpPr>
          <p:cNvPr id="19" name="Блок-схема: перфолента 18"/>
          <p:cNvSpPr/>
          <p:nvPr/>
        </p:nvSpPr>
        <p:spPr>
          <a:xfrm>
            <a:off x="631559" y="2532127"/>
            <a:ext cx="2520282" cy="1152128"/>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smtClean="0">
                <a:solidFill>
                  <a:schemeClr val="tx1"/>
                </a:solidFill>
                <a:cs typeface="Times New Roman" panose="02020603050405020304" pitchFamily="18" charset="0"/>
              </a:rPr>
              <a:t>АП</a:t>
            </a:r>
            <a:r>
              <a:rPr lang="ru-RU" sz="2400" b="1" baseline="-25000" dirty="0" smtClean="0">
                <a:solidFill>
                  <a:schemeClr val="tx1"/>
                </a:solidFill>
                <a:cs typeface="Times New Roman" panose="02020603050405020304" pitchFamily="18" charset="0"/>
              </a:rPr>
              <a:t>1</a:t>
            </a:r>
          </a:p>
        </p:txBody>
      </p:sp>
      <p:sp>
        <p:nvSpPr>
          <p:cNvPr id="20" name="Скругленный прямоугольник 19"/>
          <p:cNvSpPr/>
          <p:nvPr/>
        </p:nvSpPr>
        <p:spPr>
          <a:xfrm>
            <a:off x="4486772" y="1772816"/>
            <a:ext cx="2968252" cy="3204049"/>
          </a:xfrm>
          <a:prstGeom prst="roundRect">
            <a:avLst/>
          </a:prstGeom>
          <a:solidFill>
            <a:schemeClr val="accent1">
              <a:lumMod val="20000"/>
              <a:lumOff val="80000"/>
            </a:schemeClr>
          </a:solidFill>
          <a:ln>
            <a:solidFill>
              <a:schemeClr val="tx2">
                <a:lumMod val="40000"/>
                <a:lumOff val="60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49229" tIns="24613" rIns="49229" bIns="24613" rtlCol="0" anchor="ctr"/>
          <a:lstStyle/>
          <a:p>
            <a:pPr algn="ctr"/>
            <a:endParaRPr lang="ru-RU" sz="1400" dirty="0" smtClean="0">
              <a:cs typeface="Times New Roman" panose="02020603050405020304" pitchFamily="18" charset="0"/>
            </a:endParaRPr>
          </a:p>
        </p:txBody>
      </p:sp>
      <p:sp>
        <p:nvSpPr>
          <p:cNvPr id="21" name="TextBox 20"/>
          <p:cNvSpPr txBox="1"/>
          <p:nvPr/>
        </p:nvSpPr>
        <p:spPr>
          <a:xfrm>
            <a:off x="5231904" y="2204864"/>
            <a:ext cx="1640666" cy="400110"/>
          </a:xfrm>
          <a:prstGeom prst="rect">
            <a:avLst/>
          </a:prstGeom>
          <a:noFill/>
        </p:spPr>
        <p:txBody>
          <a:bodyPr wrap="square" rtlCol="0">
            <a:spAutoFit/>
          </a:bodyPr>
          <a:lstStyle/>
          <a:p>
            <a:pPr algn="ctr"/>
            <a:r>
              <a:rPr lang="ru-RU" sz="2000" dirty="0" smtClean="0">
                <a:cs typeface="Times New Roman" panose="02020603050405020304" pitchFamily="18" charset="0"/>
              </a:rPr>
              <a:t>РЕЗУЛЬТАТЫ</a:t>
            </a:r>
            <a:endParaRPr lang="ru-RU" sz="2000" dirty="0">
              <a:cs typeface="Times New Roman" panose="02020603050405020304" pitchFamily="18" charset="0"/>
            </a:endParaRPr>
          </a:p>
        </p:txBody>
      </p:sp>
      <p:sp>
        <p:nvSpPr>
          <p:cNvPr id="23" name="Блок-схема: перфолента 22"/>
          <p:cNvSpPr/>
          <p:nvPr/>
        </p:nvSpPr>
        <p:spPr>
          <a:xfrm>
            <a:off x="624344" y="3698247"/>
            <a:ext cx="2520282" cy="1278617"/>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a:solidFill>
                  <a:schemeClr val="tx1"/>
                </a:solidFill>
                <a:cs typeface="Times New Roman" panose="02020603050405020304" pitchFamily="18" charset="0"/>
              </a:rPr>
              <a:t>АП</a:t>
            </a:r>
            <a:r>
              <a:rPr lang="ru-RU" sz="2400" b="1" baseline="-25000" dirty="0">
                <a:solidFill>
                  <a:schemeClr val="tx1"/>
                </a:solidFill>
                <a:cs typeface="Times New Roman" panose="02020603050405020304" pitchFamily="18" charset="0"/>
              </a:rPr>
              <a:t>2</a:t>
            </a:r>
            <a:r>
              <a:rPr lang="ru-RU" sz="1600" b="1" baseline="-25000" dirty="0">
                <a:solidFill>
                  <a:schemeClr val="tx1"/>
                </a:solidFill>
                <a:cs typeface="Times New Roman" panose="02020603050405020304" pitchFamily="18" charset="0"/>
              </a:rPr>
              <a:t> </a:t>
            </a:r>
            <a:endParaRPr lang="ru-RU" sz="1600" b="1" baseline="-25000" dirty="0" smtClean="0">
              <a:solidFill>
                <a:schemeClr val="tx1"/>
              </a:solidFill>
              <a:cs typeface="Times New Roman" panose="02020603050405020304" pitchFamily="18" charset="0"/>
            </a:endParaRPr>
          </a:p>
        </p:txBody>
      </p:sp>
      <p:sp>
        <p:nvSpPr>
          <p:cNvPr id="24" name="Блок-схема: перфолента 23"/>
          <p:cNvSpPr/>
          <p:nvPr/>
        </p:nvSpPr>
        <p:spPr>
          <a:xfrm>
            <a:off x="4719885" y="3016349"/>
            <a:ext cx="2520282" cy="1152128"/>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smtClean="0">
                <a:solidFill>
                  <a:schemeClr val="tx1"/>
                </a:solidFill>
                <a:cs typeface="Times New Roman" panose="02020603050405020304" pitchFamily="18" charset="0"/>
              </a:rPr>
              <a:t>АП</a:t>
            </a:r>
            <a:r>
              <a:rPr lang="ru-RU" sz="2400" b="1" baseline="-25000" dirty="0" smtClean="0">
                <a:solidFill>
                  <a:schemeClr val="tx1"/>
                </a:solidFill>
                <a:cs typeface="Times New Roman" panose="02020603050405020304" pitchFamily="18" charset="0"/>
              </a:rPr>
              <a:t>3</a:t>
            </a:r>
            <a:r>
              <a:rPr lang="ru-RU" sz="1600" b="1" baseline="-25000" dirty="0" smtClean="0">
                <a:solidFill>
                  <a:schemeClr val="tx1"/>
                </a:solidFill>
                <a:cs typeface="Times New Roman" panose="02020603050405020304" pitchFamily="18" charset="0"/>
              </a:rPr>
              <a:t> </a:t>
            </a:r>
          </a:p>
        </p:txBody>
      </p:sp>
      <p:sp>
        <p:nvSpPr>
          <p:cNvPr id="25" name="Скругленный прямоугольник 24"/>
          <p:cNvSpPr/>
          <p:nvPr/>
        </p:nvSpPr>
        <p:spPr>
          <a:xfrm>
            <a:off x="8540004" y="1772816"/>
            <a:ext cx="2968252" cy="3269793"/>
          </a:xfrm>
          <a:prstGeom prst="roundRect">
            <a:avLst/>
          </a:prstGeom>
          <a:solidFill>
            <a:schemeClr val="accent1">
              <a:lumMod val="20000"/>
              <a:lumOff val="80000"/>
            </a:schemeClr>
          </a:solidFill>
          <a:ln>
            <a:solidFill>
              <a:schemeClr val="tx2">
                <a:lumMod val="40000"/>
                <a:lumOff val="60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49229" tIns="24613" rIns="49229" bIns="24613" rtlCol="0" anchor="ctr"/>
          <a:lstStyle/>
          <a:p>
            <a:pPr algn="ctr"/>
            <a:endParaRPr lang="ru-RU" sz="1400" dirty="0" smtClean="0">
              <a:cs typeface="Times New Roman" panose="02020603050405020304" pitchFamily="18" charset="0"/>
            </a:endParaRPr>
          </a:p>
        </p:txBody>
      </p:sp>
      <p:sp>
        <p:nvSpPr>
          <p:cNvPr id="26" name="TextBox 25"/>
          <p:cNvSpPr txBox="1"/>
          <p:nvPr/>
        </p:nvSpPr>
        <p:spPr>
          <a:xfrm>
            <a:off x="9100154" y="2384361"/>
            <a:ext cx="1856487" cy="677108"/>
          </a:xfrm>
          <a:prstGeom prst="rect">
            <a:avLst/>
          </a:prstGeom>
          <a:noFill/>
        </p:spPr>
        <p:txBody>
          <a:bodyPr wrap="square" rtlCol="0">
            <a:spAutoFit/>
          </a:bodyPr>
          <a:lstStyle/>
          <a:p>
            <a:pPr algn="ctr"/>
            <a:r>
              <a:rPr lang="ru-RU" sz="2000" dirty="0" smtClean="0">
                <a:cs typeface="Times New Roman" panose="02020603050405020304" pitchFamily="18" charset="0"/>
              </a:rPr>
              <a:t>ОБРАТНАЯ</a:t>
            </a:r>
            <a:r>
              <a:rPr lang="ru-RU" dirty="0" smtClean="0">
                <a:cs typeface="Times New Roman" panose="02020603050405020304" pitchFamily="18" charset="0"/>
              </a:rPr>
              <a:t> СВЯЗЬ</a:t>
            </a:r>
            <a:endParaRPr lang="ru-RU" dirty="0">
              <a:cs typeface="Times New Roman" panose="02020603050405020304" pitchFamily="18" charset="0"/>
            </a:endParaRPr>
          </a:p>
        </p:txBody>
      </p:sp>
      <p:sp>
        <p:nvSpPr>
          <p:cNvPr id="27" name="Блок-схема: перфолента 26"/>
          <p:cNvSpPr/>
          <p:nvPr/>
        </p:nvSpPr>
        <p:spPr>
          <a:xfrm>
            <a:off x="8768257" y="3016349"/>
            <a:ext cx="2520282" cy="1152128"/>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smtClean="0">
                <a:solidFill>
                  <a:schemeClr val="tx1"/>
                </a:solidFill>
                <a:cs typeface="Times New Roman" panose="02020603050405020304" pitchFamily="18" charset="0"/>
              </a:rPr>
              <a:t>АП</a:t>
            </a:r>
            <a:r>
              <a:rPr lang="ru-RU" sz="2400" b="1" baseline="-25000" dirty="0" smtClean="0">
                <a:solidFill>
                  <a:schemeClr val="tx1"/>
                </a:solidFill>
                <a:cs typeface="Times New Roman" panose="02020603050405020304" pitchFamily="18" charset="0"/>
              </a:rPr>
              <a:t>4</a:t>
            </a:r>
          </a:p>
        </p:txBody>
      </p:sp>
      <p:sp>
        <p:nvSpPr>
          <p:cNvPr id="17" name="Скругленный прямоугольник 16"/>
          <p:cNvSpPr/>
          <p:nvPr/>
        </p:nvSpPr>
        <p:spPr>
          <a:xfrm>
            <a:off x="518448" y="5373216"/>
            <a:ext cx="4752528" cy="865596"/>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0000"/>
                </a:solidFill>
                <a:latin typeface="Times New Roman" pitchFamily="18" charset="0"/>
                <a:cs typeface="Times New Roman" pitchFamily="18" charset="0"/>
              </a:rPr>
              <a:t>АП=АП</a:t>
            </a:r>
            <a:r>
              <a:rPr lang="ru-RU" sz="2000" baseline="-25000" dirty="0" smtClean="0">
                <a:solidFill>
                  <a:srgbClr val="FF0000"/>
                </a:solidFill>
                <a:latin typeface="Times New Roman" pitchFamily="18" charset="0"/>
                <a:cs typeface="Times New Roman" pitchFamily="18" charset="0"/>
              </a:rPr>
              <a:t>1</a:t>
            </a:r>
            <a:r>
              <a:rPr lang="ru-RU" sz="2000" dirty="0" smtClean="0">
                <a:solidFill>
                  <a:srgbClr val="FF0000"/>
                </a:solidFill>
                <a:latin typeface="Times New Roman" pitchFamily="18" charset="0"/>
                <a:cs typeface="Times New Roman" pitchFamily="18" charset="0"/>
              </a:rPr>
              <a:t>+АП</a:t>
            </a:r>
            <a:r>
              <a:rPr lang="ru-RU" sz="2000" baseline="-25000" dirty="0" smtClean="0">
                <a:solidFill>
                  <a:srgbClr val="FF0000"/>
                </a:solidFill>
                <a:latin typeface="Times New Roman" pitchFamily="18" charset="0"/>
                <a:cs typeface="Times New Roman" pitchFamily="18" charset="0"/>
              </a:rPr>
              <a:t>2</a:t>
            </a:r>
            <a:r>
              <a:rPr lang="ru-RU" sz="2000" dirty="0" smtClean="0">
                <a:solidFill>
                  <a:srgbClr val="FF0000"/>
                </a:solidFill>
                <a:latin typeface="Times New Roman" pitchFamily="18" charset="0"/>
                <a:cs typeface="Times New Roman" pitchFamily="18" charset="0"/>
              </a:rPr>
              <a:t>+АП</a:t>
            </a:r>
            <a:r>
              <a:rPr lang="ru-RU" sz="2000" baseline="-25000" dirty="0" smtClean="0">
                <a:solidFill>
                  <a:srgbClr val="FF0000"/>
                </a:solidFill>
                <a:latin typeface="Times New Roman" pitchFamily="18" charset="0"/>
                <a:cs typeface="Times New Roman" pitchFamily="18" charset="0"/>
              </a:rPr>
              <a:t>3</a:t>
            </a:r>
            <a:r>
              <a:rPr lang="ru-RU" sz="2000" dirty="0" smtClean="0">
                <a:solidFill>
                  <a:srgbClr val="FF0000"/>
                </a:solidFill>
                <a:latin typeface="Times New Roman" pitchFamily="18" charset="0"/>
                <a:cs typeface="Times New Roman" pitchFamily="18" charset="0"/>
              </a:rPr>
              <a:t>+АП</a:t>
            </a:r>
            <a:r>
              <a:rPr lang="ru-RU" sz="2000" baseline="-25000" dirty="0" smtClean="0">
                <a:solidFill>
                  <a:srgbClr val="FF0000"/>
                </a:solidFill>
                <a:latin typeface="Times New Roman" pitchFamily="18" charset="0"/>
                <a:cs typeface="Times New Roman" pitchFamily="18" charset="0"/>
              </a:rPr>
              <a:t>4</a:t>
            </a:r>
            <a:endParaRPr lang="ru-RU" sz="2000" baseline="-25000" dirty="0">
              <a:solidFill>
                <a:srgbClr val="FF0000"/>
              </a:solidFill>
              <a:latin typeface="Times New Roman" pitchFamily="18" charset="0"/>
              <a:cs typeface="Times New Roman" pitchFamily="18" charset="0"/>
            </a:endParaRPr>
          </a:p>
        </p:txBody>
      </p:sp>
      <p:pic>
        <p:nvPicPr>
          <p:cNvPr id="2053" name="Picture 5" descr="C:\Users\BogdanashAV\Desktop\Новый точечный рисунок (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8" y="5353576"/>
            <a:ext cx="35718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796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178396" y="331998"/>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Аккредитационный</a:t>
            </a:r>
            <a:r>
              <a:rPr lang="ru-RU" sz="2800" b="1" dirty="0" smtClean="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1</a:t>
            </a:r>
          </a:p>
        </p:txBody>
      </p:sp>
      <p:graphicFrame>
        <p:nvGraphicFramePr>
          <p:cNvPr id="8" name="Таблица 7"/>
          <p:cNvGraphicFramePr>
            <a:graphicFrameLocks noGrp="1"/>
          </p:cNvGraphicFramePr>
          <p:nvPr>
            <p:extLst>
              <p:ext uri="{D42A27DB-BD31-4B8C-83A1-F6EECF244321}">
                <p14:modId xmlns:p14="http://schemas.microsoft.com/office/powerpoint/2010/main" val="3281557821"/>
              </p:ext>
            </p:extLst>
          </p:nvPr>
        </p:nvGraphicFramePr>
        <p:xfrm>
          <a:off x="623392" y="1700808"/>
          <a:ext cx="10729192" cy="4752529"/>
        </p:xfrm>
        <a:graphic>
          <a:graphicData uri="http://schemas.openxmlformats.org/drawingml/2006/table">
            <a:tbl>
              <a:tblPr firstRow="1" bandRow="1">
                <a:tableStyleId>{5C22544A-7EE6-4342-B048-85BDC9FD1C3A}</a:tableStyleId>
              </a:tblPr>
              <a:tblGrid>
                <a:gridCol w="2538088">
                  <a:extLst>
                    <a:ext uri="{9D8B030D-6E8A-4147-A177-3AD203B41FA5}">
                      <a16:colId xmlns:a16="http://schemas.microsoft.com/office/drawing/2014/main" xmlns="" val="20000"/>
                    </a:ext>
                  </a:extLst>
                </a:gridCol>
                <a:gridCol w="2076618">
                  <a:extLst>
                    <a:ext uri="{9D8B030D-6E8A-4147-A177-3AD203B41FA5}">
                      <a16:colId xmlns:a16="http://schemas.microsoft.com/office/drawing/2014/main" xmlns="" val="20001"/>
                    </a:ext>
                  </a:extLst>
                </a:gridCol>
                <a:gridCol w="6114486">
                  <a:extLst>
                    <a:ext uri="{9D8B030D-6E8A-4147-A177-3AD203B41FA5}">
                      <a16:colId xmlns:a16="http://schemas.microsoft.com/office/drawing/2014/main" xmlns="" val="20003"/>
                    </a:ext>
                  </a:extLst>
                </a:gridCol>
              </a:tblGrid>
              <a:tr h="1074202">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1</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48686">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a:txBody>
                    <a:bodyPr/>
                    <a:lstStyle/>
                    <a:p>
                      <a:pPr marL="0" algn="ctr" defTabSz="914400" rtl="0" eaLnBrk="1" latinLnBrk="0" hangingPunct="1"/>
                      <a:r>
                        <a:rPr lang="ru-RU" sz="2000" b="0" kern="1200" dirty="0" smtClean="0">
                          <a:solidFill>
                            <a:schemeClr val="dk1"/>
                          </a:solidFill>
                          <a:latin typeface="Times New Roman" pitchFamily="18" charset="0"/>
                          <a:ea typeface="+mn-ea"/>
                          <a:cs typeface="Times New Roman" pitchFamily="18" charset="0"/>
                        </a:rPr>
                        <a:t>Доля </a:t>
                      </a:r>
                      <a:r>
                        <a:rPr lang="ru-RU" sz="2000" b="1" u="sng" kern="1200" dirty="0" smtClean="0">
                          <a:solidFill>
                            <a:schemeClr val="dk1"/>
                          </a:solidFill>
                          <a:latin typeface="Times New Roman" pitchFamily="18" charset="0"/>
                          <a:ea typeface="+mn-ea"/>
                          <a:cs typeface="Times New Roman" pitchFamily="18" charset="0"/>
                        </a:rPr>
                        <a:t>педагогических работников</a:t>
                      </a:r>
                      <a:r>
                        <a:rPr lang="ru-RU" sz="2000" b="0" kern="1200" dirty="0" smtClean="0">
                          <a:solidFill>
                            <a:schemeClr val="dk1"/>
                          </a:solidFill>
                          <a:latin typeface="Times New Roman" pitchFamily="18" charset="0"/>
                          <a:ea typeface="+mn-ea"/>
                          <a:cs typeface="Times New Roman" pitchFamily="18" charset="0"/>
                        </a:rPr>
                        <a:t>, обеспечивающих освоение обучающимися </a:t>
                      </a:r>
                      <a:r>
                        <a:rPr lang="ru-RU" sz="2000" b="1" i="0" u="sng" kern="1200" dirty="0" smtClean="0">
                          <a:solidFill>
                            <a:schemeClr val="dk1"/>
                          </a:solidFill>
                          <a:latin typeface="Times New Roman" pitchFamily="18" charset="0"/>
                          <a:ea typeface="+mn-ea"/>
                          <a:cs typeface="Times New Roman" pitchFamily="18" charset="0"/>
                        </a:rPr>
                        <a:t>профессиональных модулей</a:t>
                      </a:r>
                      <a:r>
                        <a:rPr lang="ru-RU" sz="2000" b="1" i="0" u="sng" kern="1200" baseline="0" dirty="0" smtClean="0">
                          <a:solidFill>
                            <a:schemeClr val="dk1"/>
                          </a:solidFill>
                          <a:latin typeface="Times New Roman" pitchFamily="18" charset="0"/>
                          <a:ea typeface="+mn-ea"/>
                          <a:cs typeface="Times New Roman" pitchFamily="18" charset="0"/>
                        </a:rPr>
                        <a:t> </a:t>
                      </a:r>
                      <a:r>
                        <a:rPr lang="ru-RU" sz="2000" b="0" kern="1200" baseline="0" dirty="0" smtClean="0">
                          <a:solidFill>
                            <a:schemeClr val="dk1"/>
                          </a:solidFill>
                          <a:latin typeface="Times New Roman" pitchFamily="18" charset="0"/>
                          <a:ea typeface="+mn-ea"/>
                          <a:cs typeface="Times New Roman" pitchFamily="18" charset="0"/>
                        </a:rPr>
                        <a:t>образовательной программы среднего профессионального образования, </a:t>
                      </a:r>
                      <a:r>
                        <a:rPr lang="ru-RU" sz="2000" b="1" kern="1200" baseline="0" dirty="0" smtClean="0">
                          <a:solidFill>
                            <a:schemeClr val="dk1"/>
                          </a:solidFill>
                          <a:latin typeface="Times New Roman" pitchFamily="18" charset="0"/>
                          <a:ea typeface="+mn-ea"/>
                          <a:cs typeface="Times New Roman" pitchFamily="18" charset="0"/>
                        </a:rPr>
                        <a:t>имеющих опыт деятельности не менее одного года в организациях, направление деятельности которых соответствует области профессиональной деятельности</a:t>
                      </a:r>
                      <a:r>
                        <a:rPr lang="ru-RU" sz="2000" b="0" kern="1200" baseline="0" dirty="0" smtClean="0">
                          <a:solidFill>
                            <a:schemeClr val="dk1"/>
                          </a:solidFill>
                          <a:latin typeface="Times New Roman" pitchFamily="18" charset="0"/>
                          <a:ea typeface="+mn-ea"/>
                          <a:cs typeface="Times New Roman" pitchFamily="18" charset="0"/>
                        </a:rPr>
                        <a:t>, </a:t>
                      </a:r>
                      <a:r>
                        <a:rPr lang="ru-RU" sz="2000" b="1" u="sng" kern="1200" baseline="0" dirty="0" smtClean="0">
                          <a:solidFill>
                            <a:schemeClr val="dk1"/>
                          </a:solidFill>
                          <a:latin typeface="Times New Roman" pitchFamily="18" charset="0"/>
                          <a:ea typeface="+mn-ea"/>
                          <a:cs typeface="Times New Roman" pitchFamily="18" charset="0"/>
                        </a:rPr>
                        <a:t>в общей численности педагогических работников, участвующих в реализации профессиональных модулей </a:t>
                      </a:r>
                      <a:r>
                        <a:rPr lang="ru-RU" sz="2000" b="0" kern="1200" baseline="0" dirty="0" smtClean="0">
                          <a:solidFill>
                            <a:schemeClr val="dk1"/>
                          </a:solidFill>
                          <a:latin typeface="Times New Roman" pitchFamily="18" charset="0"/>
                          <a:ea typeface="+mn-ea"/>
                          <a:cs typeface="Times New Roman" pitchFamily="18" charset="0"/>
                        </a:rPr>
                        <a:t>соответствующей образовательной программы среднего профессионального образования </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1371770">
                <a:tc>
                  <a:txBody>
                    <a:bodyPr/>
                    <a:lstStyle/>
                    <a:p>
                      <a:pPr algn="ctr"/>
                      <a:r>
                        <a:rPr lang="ru-RU" sz="2000" dirty="0" smtClean="0">
                          <a:latin typeface="Times New Roman" pitchFamily="18" charset="0"/>
                          <a:cs typeface="Times New Roman" pitchFamily="18" charset="0"/>
                        </a:rPr>
                        <a:t>25%</a:t>
                      </a:r>
                      <a:r>
                        <a:rPr lang="ru-RU" sz="2000" baseline="0" dirty="0" smtClean="0">
                          <a:latin typeface="Times New Roman" pitchFamily="18" charset="0"/>
                          <a:cs typeface="Times New Roman" pitchFamily="18" charset="0"/>
                        </a:rPr>
                        <a:t> и более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10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557871">
                <a:tc>
                  <a:txBody>
                    <a:bodyPr/>
                    <a:lstStyle/>
                    <a:p>
                      <a:pPr algn="ctr"/>
                      <a:r>
                        <a:rPr lang="ru-RU" sz="2000" dirty="0" smtClean="0">
                          <a:latin typeface="Times New Roman" pitchFamily="18" charset="0"/>
                          <a:cs typeface="Times New Roman" pitchFamily="18" charset="0"/>
                        </a:rPr>
                        <a:t>Менее 25%</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8634032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smtClean="0">
                <a:solidFill>
                  <a:schemeClr val="bg1"/>
                </a:solidFill>
                <a:latin typeface="Arial" pitchFamily="34" charset="0"/>
                <a:cs typeface="Arial" pitchFamily="34" charset="0"/>
              </a:rPr>
              <a:t>1</a:t>
            </a:r>
          </a:p>
        </p:txBody>
      </p:sp>
      <p:sp>
        <p:nvSpPr>
          <p:cNvPr id="7" name="Прямоугольник с двумя вырезанными противолежащими углами 6"/>
          <p:cNvSpPr/>
          <p:nvPr/>
        </p:nvSpPr>
        <p:spPr>
          <a:xfrm>
            <a:off x="1462515" y="1606005"/>
            <a:ext cx="10322117" cy="91440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Показатель рассчитывается, исходя из количества ставок педагогических работников, </a:t>
            </a:r>
            <a:r>
              <a:rPr lang="ru-RU" dirty="0" smtClean="0">
                <a:solidFill>
                  <a:srgbClr val="FF0000"/>
                </a:solidFill>
                <a:latin typeface="Times New Roman" pitchFamily="18" charset="0"/>
                <a:cs typeface="Times New Roman" pitchFamily="18" charset="0"/>
              </a:rPr>
              <a:t>обеспечивающих освоение обучающимися профессиональных модулей.</a:t>
            </a:r>
            <a:endParaRPr lang="ru-RU" dirty="0">
              <a:solidFill>
                <a:srgbClr val="FF0000"/>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462515" y="2774454"/>
            <a:ext cx="10274641" cy="7200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Количество ставок при расчете не приводится к </a:t>
            </a:r>
            <a:r>
              <a:rPr lang="ru-RU" dirty="0" smtClean="0">
                <a:solidFill>
                  <a:srgbClr val="FF0000"/>
                </a:solidFill>
                <a:latin typeface="Times New Roman" pitchFamily="18" charset="0"/>
                <a:cs typeface="Times New Roman" pitchFamily="18" charset="0"/>
              </a:rPr>
              <a:t>целочисленным значениям.</a:t>
            </a:r>
            <a:endParaRPr lang="ru-RU" dirty="0">
              <a:solidFill>
                <a:srgbClr val="FF0000"/>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462515" y="3717032"/>
            <a:ext cx="10322115" cy="1368152"/>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Уточнено</a:t>
            </a:r>
            <a:r>
              <a:rPr lang="ru-RU" dirty="0">
                <a:solidFill>
                  <a:schemeClr val="tx1"/>
                </a:solidFill>
                <a:latin typeface="Times New Roman" pitchFamily="18" charset="0"/>
                <a:cs typeface="Times New Roman" pitchFamily="18" charset="0"/>
              </a:rPr>
              <a:t>, что при расчете показателя учитываются педагогические работники, </a:t>
            </a:r>
            <a:r>
              <a:rPr lang="ru-RU" dirty="0" smtClean="0">
                <a:solidFill>
                  <a:schemeClr val="tx1"/>
                </a:solidFill>
                <a:latin typeface="Times New Roman" pitchFamily="18" charset="0"/>
                <a:cs typeface="Times New Roman" pitchFamily="18" charset="0"/>
              </a:rPr>
              <a:t>обеспечивающие </a:t>
            </a:r>
            <a:r>
              <a:rPr lang="ru-RU" dirty="0">
                <a:solidFill>
                  <a:schemeClr val="tx1"/>
                </a:solidFill>
                <a:latin typeface="Times New Roman" pitchFamily="18" charset="0"/>
                <a:cs typeface="Times New Roman" pitchFamily="18" charset="0"/>
              </a:rPr>
              <a:t>освоение обучающимися профессиональных </a:t>
            </a:r>
            <a:r>
              <a:rPr lang="ru-RU" dirty="0" smtClean="0">
                <a:solidFill>
                  <a:schemeClr val="tx1"/>
                </a:solidFill>
                <a:latin typeface="Times New Roman" pitchFamily="18" charset="0"/>
                <a:cs typeface="Times New Roman" pitchFamily="18" charset="0"/>
              </a:rPr>
              <a:t>модулей, </a:t>
            </a:r>
            <a:r>
              <a:rPr lang="ru-RU" dirty="0" smtClean="0">
                <a:solidFill>
                  <a:srgbClr val="FF0000"/>
                </a:solidFill>
                <a:latin typeface="Times New Roman" pitchFamily="18" charset="0"/>
                <a:cs typeface="Times New Roman" pitchFamily="18" charset="0"/>
              </a:rPr>
              <a:t>в </a:t>
            </a:r>
            <a:r>
              <a:rPr lang="ru-RU" dirty="0">
                <a:solidFill>
                  <a:srgbClr val="FF0000"/>
                </a:solidFill>
                <a:latin typeface="Times New Roman" pitchFamily="18" charset="0"/>
                <a:cs typeface="Times New Roman" pitchFamily="18" charset="0"/>
              </a:rPr>
              <a:t>том </a:t>
            </a:r>
            <a:r>
              <a:rPr lang="ru-RU" dirty="0" smtClean="0">
                <a:solidFill>
                  <a:srgbClr val="FF0000"/>
                </a:solidFill>
                <a:latin typeface="Times New Roman" pitchFamily="18" charset="0"/>
                <a:cs typeface="Times New Roman" pitchFamily="18" charset="0"/>
              </a:rPr>
              <a:t>числе </a:t>
            </a:r>
            <a:r>
              <a:rPr lang="ru-RU" dirty="0">
                <a:solidFill>
                  <a:srgbClr val="FF0000"/>
                </a:solidFill>
                <a:latin typeface="Times New Roman" pitchFamily="18" charset="0"/>
                <a:cs typeface="Times New Roman" pitchFamily="18" charset="0"/>
              </a:rPr>
              <a:t>внешние совместители и лица, работающие по договорам </a:t>
            </a:r>
            <a:r>
              <a:rPr lang="ru-RU" dirty="0" smtClean="0">
                <a:solidFill>
                  <a:srgbClr val="FF0000"/>
                </a:solidFill>
                <a:latin typeface="Times New Roman" pitchFamily="18" charset="0"/>
                <a:cs typeface="Times New Roman" pitchFamily="18" charset="0"/>
              </a:rPr>
              <a:t>гражданско-правового характера.</a:t>
            </a:r>
            <a:endParaRPr lang="ru-RU"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509989" y="5373216"/>
            <a:ext cx="10274642" cy="8914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Информация </a:t>
            </a:r>
            <a:r>
              <a:rPr lang="ru-RU" dirty="0">
                <a:solidFill>
                  <a:schemeClr val="tx1"/>
                </a:solidFill>
                <a:latin typeface="Times New Roman" pitchFamily="18" charset="0"/>
                <a:cs typeface="Times New Roman" pitchFamily="18" charset="0"/>
              </a:rPr>
              <a:t>по показателю предоставляется </a:t>
            </a:r>
            <a:r>
              <a:rPr lang="ru-RU" dirty="0">
                <a:solidFill>
                  <a:srgbClr val="FF0000"/>
                </a:solidFill>
                <a:latin typeface="Times New Roman" pitchFamily="18" charset="0"/>
                <a:cs typeface="Times New Roman" pitchFamily="18" charset="0"/>
              </a:rPr>
              <a:t>по старшему курсу из </a:t>
            </a:r>
            <a:r>
              <a:rPr lang="ru-RU" dirty="0" smtClean="0">
                <a:solidFill>
                  <a:srgbClr val="FF0000"/>
                </a:solidFill>
                <a:latin typeface="Times New Roman" pitchFamily="18" charset="0"/>
                <a:cs typeface="Times New Roman" pitchFamily="18" charset="0"/>
              </a:rPr>
              <a:t>реализуемых форм обучения.</a:t>
            </a:r>
            <a:endParaRPr lang="ru-RU" dirty="0">
              <a:solidFill>
                <a:srgbClr val="FF0000"/>
              </a:solidFill>
              <a:latin typeface="Times New Roman" pitchFamily="18" charset="0"/>
              <a:cs typeface="Times New Roman" pitchFamily="18" charset="0"/>
            </a:endParaRPr>
          </a:p>
        </p:txBody>
      </p:sp>
      <p:sp>
        <p:nvSpPr>
          <p:cNvPr id="11" name="TextBox 10"/>
          <p:cNvSpPr txBox="1"/>
          <p:nvPr/>
        </p:nvSpPr>
        <p:spPr>
          <a:xfrm>
            <a:off x="900430" y="1631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2" name="TextBox 11"/>
          <p:cNvSpPr txBox="1"/>
          <p:nvPr/>
        </p:nvSpPr>
        <p:spPr>
          <a:xfrm>
            <a:off x="947904" y="277445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3" name="TextBox 12"/>
          <p:cNvSpPr txBox="1"/>
          <p:nvPr/>
        </p:nvSpPr>
        <p:spPr>
          <a:xfrm>
            <a:off x="947904" y="371703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919701" y="5373216"/>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1194569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prstClr val="white"/>
                </a:solidFill>
                <a:latin typeface="Arial" pitchFamily="34" charset="0"/>
                <a:cs typeface="Arial" pitchFamily="34" charset="0"/>
              </a:rPr>
              <a:t>Аккредитационный</a:t>
            </a:r>
            <a:r>
              <a:rPr lang="ru-RU" sz="2800" b="1" dirty="0" smtClean="0">
                <a:solidFill>
                  <a:prstClr val="white"/>
                </a:solidFill>
                <a:latin typeface="Arial" pitchFamily="34" charset="0"/>
                <a:cs typeface="Arial" pitchFamily="34" charset="0"/>
              </a:rPr>
              <a:t> показатель АП</a:t>
            </a:r>
            <a:r>
              <a:rPr lang="ru-RU" sz="2800" b="1" baseline="-25000" dirty="0" smtClean="0">
                <a:solidFill>
                  <a:prstClr val="white"/>
                </a:solidFill>
                <a:latin typeface="Arial" pitchFamily="34" charset="0"/>
                <a:cs typeface="Arial" pitchFamily="34" charset="0"/>
              </a:rPr>
              <a:t>3</a:t>
            </a:r>
          </a:p>
        </p:txBody>
      </p:sp>
      <p:graphicFrame>
        <p:nvGraphicFramePr>
          <p:cNvPr id="7" name="Таблица 6"/>
          <p:cNvGraphicFramePr>
            <a:graphicFrameLocks noGrp="1"/>
          </p:cNvGraphicFramePr>
          <p:nvPr>
            <p:extLst>
              <p:ext uri="{D42A27DB-BD31-4B8C-83A1-F6EECF244321}">
                <p14:modId xmlns:p14="http://schemas.microsoft.com/office/powerpoint/2010/main" val="3344974174"/>
              </p:ext>
            </p:extLst>
          </p:nvPr>
        </p:nvGraphicFramePr>
        <p:xfrm>
          <a:off x="407368" y="1844824"/>
          <a:ext cx="11161240" cy="3783280"/>
        </p:xfrm>
        <a:graphic>
          <a:graphicData uri="http://schemas.openxmlformats.org/drawingml/2006/table">
            <a:tbl>
              <a:tblPr firstRow="1" bandRow="1">
                <a:tableStyleId>{5C22544A-7EE6-4342-B048-85BDC9FD1C3A}</a:tableStyleId>
              </a:tblPr>
              <a:tblGrid>
                <a:gridCol w="2640293">
                  <a:extLst>
                    <a:ext uri="{9D8B030D-6E8A-4147-A177-3AD203B41FA5}">
                      <a16:colId xmlns:a16="http://schemas.microsoft.com/office/drawing/2014/main" xmlns="" val="20000"/>
                    </a:ext>
                  </a:extLst>
                </a:gridCol>
                <a:gridCol w="2160241">
                  <a:extLst>
                    <a:ext uri="{9D8B030D-6E8A-4147-A177-3AD203B41FA5}">
                      <a16:colId xmlns:a16="http://schemas.microsoft.com/office/drawing/2014/main" xmlns="" val="20001"/>
                    </a:ext>
                  </a:extLst>
                </a:gridCol>
                <a:gridCol w="6360706">
                  <a:extLst>
                    <a:ext uri="{9D8B030D-6E8A-4147-A177-3AD203B41FA5}">
                      <a16:colId xmlns:a16="http://schemas.microsoft.com/office/drawing/2014/main" xmlns="" val="20003"/>
                    </a:ext>
                  </a:extLst>
                </a:gridCol>
              </a:tblGrid>
              <a:tr h="892098">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3</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631902">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Доля обучающихся</a:t>
                      </a:r>
                      <a:r>
                        <a:rPr lang="ru-RU" sz="2000" b="0" kern="1200" baseline="0" dirty="0" smtClean="0">
                          <a:solidFill>
                            <a:schemeClr val="dk1"/>
                          </a:solidFill>
                          <a:latin typeface="Times New Roman" pitchFamily="18" charset="0"/>
                          <a:ea typeface="+mn-ea"/>
                          <a:cs typeface="Times New Roman" pitchFamily="18" charset="0"/>
                        </a:rPr>
                        <a:t>, выполнивших 70% и более заданий диагностической работы в ходе оценивания достижения обучающимися результатов обучения по заявленной образовательной программе, </a:t>
                      </a:r>
                      <a:r>
                        <a:rPr lang="ru-RU" sz="2000" b="1" u="sng" kern="1200" baseline="0" dirty="0" smtClean="0">
                          <a:solidFill>
                            <a:schemeClr val="dk1"/>
                          </a:solidFill>
                          <a:latin typeface="Times New Roman" pitchFamily="18" charset="0"/>
                          <a:ea typeface="+mn-ea"/>
                          <a:cs typeface="Times New Roman" pitchFamily="18" charset="0"/>
                        </a:rPr>
                        <a:t>в общем количестве обучающихся, выполнявших диагностическую работу</a:t>
                      </a:r>
                      <a:endParaRPr lang="ru-RU" sz="2000" b="1" u="sng" kern="1200" dirty="0" smtClean="0">
                        <a:solidFill>
                          <a:schemeClr val="dk1"/>
                        </a:solidFill>
                        <a:latin typeface="Times New Roman" pitchFamily="18" charset="0"/>
                        <a:ea typeface="+mn-ea"/>
                        <a:cs typeface="Times New Roman" pitchFamily="18" charset="0"/>
                      </a:endParaRPr>
                    </a:p>
                    <a:p>
                      <a:pPr marL="0" algn="ctr" defTabSz="914400" rtl="0" eaLnBrk="1" latinLnBrk="0" hangingPunct="1"/>
                      <a:endParaRPr lang="ru-RU" sz="2000" b="1"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671366">
                <a:tc>
                  <a:txBody>
                    <a:bodyPr/>
                    <a:lstStyle/>
                    <a:p>
                      <a:pPr algn="ctr"/>
                      <a:r>
                        <a:rPr lang="ru-RU" sz="2000" dirty="0" smtClean="0">
                          <a:latin typeface="Times New Roman" pitchFamily="18" charset="0"/>
                          <a:cs typeface="Times New Roman" pitchFamily="18" charset="0"/>
                        </a:rPr>
                        <a:t>65%</a:t>
                      </a:r>
                      <a:r>
                        <a:rPr lang="ru-RU" sz="2000" baseline="0" dirty="0" smtClean="0">
                          <a:latin typeface="Times New Roman" pitchFamily="18" charset="0"/>
                          <a:cs typeface="Times New Roman" pitchFamily="18" charset="0"/>
                        </a:rPr>
                        <a:t> и более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20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14702">
                <a:tc>
                  <a:txBody>
                    <a:bodyPr/>
                    <a:lstStyle/>
                    <a:p>
                      <a:pPr algn="ctr"/>
                      <a:r>
                        <a:rPr lang="ru-RU" sz="2000" dirty="0" smtClean="0">
                          <a:latin typeface="Times New Roman" pitchFamily="18" charset="0"/>
                          <a:cs typeface="Times New Roman" pitchFamily="18" charset="0"/>
                        </a:rPr>
                        <a:t>50% - 64% </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10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extLst>
                  <a:ext uri="{0D108BD9-81ED-4DB2-BD59-A6C34878D82A}">
                    <a16:rowId xmlns:a16="http://schemas.microsoft.com/office/drawing/2014/main" xmlns="" val="10003"/>
                  </a:ext>
                </a:extLst>
              </a:tr>
              <a:tr h="790332">
                <a:tc>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Менее 50%</a:t>
                      </a:r>
                      <a:endParaRPr lang="ru-RU" sz="200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0</a:t>
                      </a:r>
                      <a:endParaRPr lang="ru-RU" sz="200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585960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Аккредитационный</a:t>
            </a:r>
            <a:r>
              <a:rPr lang="ru-RU" sz="2800" b="1" dirty="0" smtClean="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3</a:t>
            </a:r>
          </a:p>
        </p:txBody>
      </p:sp>
      <p:pic>
        <p:nvPicPr>
          <p:cNvPr id="1026" name="Picture 2" descr="Z:\Аккредитация\Документы аккредитация\2025\Установочная презентация\ответственность.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982" y="1700808"/>
            <a:ext cx="8494167" cy="49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4413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smtClean="0">
                <a:solidFill>
                  <a:schemeClr val="bg1"/>
                </a:solidFill>
                <a:latin typeface="Arial" pitchFamily="34" charset="0"/>
                <a:cs typeface="Arial" pitchFamily="34" charset="0"/>
              </a:rPr>
              <a:t>3</a:t>
            </a:r>
          </a:p>
        </p:txBody>
      </p:sp>
      <p:sp>
        <p:nvSpPr>
          <p:cNvPr id="7" name="Прямоугольник с двумя вырезанными противолежащими углами 6"/>
          <p:cNvSpPr/>
          <p:nvPr/>
        </p:nvSpPr>
        <p:spPr>
          <a:xfrm>
            <a:off x="1509990" y="1631234"/>
            <a:ext cx="10213052" cy="71881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Диагностическая </a:t>
            </a:r>
            <a:r>
              <a:rPr lang="ru-RU" sz="2000" dirty="0">
                <a:solidFill>
                  <a:schemeClr val="tx1"/>
                </a:solidFill>
                <a:latin typeface="Times New Roman" pitchFamily="18" charset="0"/>
                <a:cs typeface="Times New Roman" pitchFamily="18" charset="0"/>
              </a:rPr>
              <a:t>работа формируется из фонда оценочных средств ПОО (далее – ФОС) и (или) </a:t>
            </a:r>
            <a:r>
              <a:rPr lang="ru-RU" sz="2000" dirty="0" smtClean="0">
                <a:solidFill>
                  <a:schemeClr val="tx1"/>
                </a:solidFill>
                <a:latin typeface="Times New Roman" pitchFamily="18" charset="0"/>
                <a:cs typeface="Times New Roman" pitchFamily="18" charset="0"/>
              </a:rPr>
              <a:t>оценочных </a:t>
            </a:r>
            <a:r>
              <a:rPr lang="ru-RU" sz="2000" dirty="0">
                <a:solidFill>
                  <a:schemeClr val="tx1"/>
                </a:solidFill>
                <a:latin typeface="Times New Roman" pitchFamily="18" charset="0"/>
                <a:cs typeface="Times New Roman" pitchFamily="18" charset="0"/>
              </a:rPr>
              <a:t>средств, формируемых с использованием ФИС </a:t>
            </a:r>
            <a:r>
              <a:rPr lang="ru-RU" sz="2000" dirty="0" smtClean="0">
                <a:solidFill>
                  <a:schemeClr val="tx1"/>
                </a:solidFill>
                <a:latin typeface="Times New Roman" pitchFamily="18" charset="0"/>
                <a:cs typeface="Times New Roman" pitchFamily="18" charset="0"/>
              </a:rPr>
              <a:t>ОКО.</a:t>
            </a:r>
            <a:endParaRPr lang="ru-RU" sz="2000" dirty="0">
              <a:solidFill>
                <a:schemeClr val="tx1"/>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509990" y="2564904"/>
            <a:ext cx="10196320" cy="648072"/>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Эксперт выбирает </a:t>
            </a:r>
            <a:r>
              <a:rPr lang="ru-RU" sz="2000" dirty="0">
                <a:solidFill>
                  <a:srgbClr val="FF0000"/>
                </a:solidFill>
                <a:latin typeface="Times New Roman" pitchFamily="18" charset="0"/>
                <a:cs typeface="Times New Roman" pitchFamily="18" charset="0"/>
              </a:rPr>
              <a:t>общие и (</a:t>
            </a:r>
            <a:r>
              <a:rPr lang="ru-RU" sz="2000" dirty="0" smtClean="0">
                <a:solidFill>
                  <a:srgbClr val="FF0000"/>
                </a:solidFill>
                <a:latin typeface="Times New Roman" pitchFamily="18" charset="0"/>
                <a:cs typeface="Times New Roman" pitchFamily="18" charset="0"/>
              </a:rPr>
              <a:t>или) профессиональные </a:t>
            </a:r>
            <a:r>
              <a:rPr lang="ru-RU" sz="2000" dirty="0">
                <a:solidFill>
                  <a:srgbClr val="FF0000"/>
                </a:solidFill>
                <a:latin typeface="Times New Roman" pitchFamily="18" charset="0"/>
                <a:cs typeface="Times New Roman" pitchFamily="18" charset="0"/>
              </a:rPr>
              <a:t>компетенции </a:t>
            </a:r>
            <a:r>
              <a:rPr lang="ru-RU" sz="2000" dirty="0">
                <a:solidFill>
                  <a:schemeClr val="tx1"/>
                </a:solidFill>
                <a:latin typeface="Times New Roman" pitchFamily="18" charset="0"/>
                <a:cs typeface="Times New Roman" pitchFamily="18" charset="0"/>
              </a:rPr>
              <a:t>для </a:t>
            </a:r>
            <a:r>
              <a:rPr lang="ru-RU" sz="2000" dirty="0" smtClean="0">
                <a:solidFill>
                  <a:schemeClr val="tx1"/>
                </a:solidFill>
                <a:latin typeface="Times New Roman" pitchFamily="18" charset="0"/>
                <a:cs typeface="Times New Roman" pitchFamily="18" charset="0"/>
              </a:rPr>
              <a:t>оценки. </a:t>
            </a:r>
            <a:endParaRPr lang="ru-RU" sz="2000" dirty="0">
              <a:solidFill>
                <a:schemeClr val="tx1"/>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509990" y="3564714"/>
            <a:ext cx="10196320" cy="648072"/>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Эксперт </a:t>
            </a:r>
            <a:r>
              <a:rPr lang="ru-RU" sz="2000" dirty="0">
                <a:solidFill>
                  <a:schemeClr val="tx1"/>
                </a:solidFill>
                <a:latin typeface="Times New Roman" pitchFamily="18" charset="0"/>
                <a:cs typeface="Times New Roman" pitchFamily="18" charset="0"/>
              </a:rPr>
              <a:t>формирует </a:t>
            </a:r>
            <a:r>
              <a:rPr lang="ru-RU" sz="2000" dirty="0">
                <a:solidFill>
                  <a:srgbClr val="FF0000"/>
                </a:solidFill>
                <a:latin typeface="Times New Roman" pitchFamily="18" charset="0"/>
                <a:cs typeface="Times New Roman" pitchFamily="18" charset="0"/>
              </a:rPr>
              <a:t>индикаторы достижений компетенций в виде действий и (или) знаний, </a:t>
            </a:r>
            <a:r>
              <a:rPr lang="ru-RU" sz="2000" dirty="0" smtClean="0">
                <a:solidFill>
                  <a:srgbClr val="FF0000"/>
                </a:solidFill>
                <a:latin typeface="Times New Roman" pitchFamily="18" charset="0"/>
                <a:cs typeface="Times New Roman" pitchFamily="18" charset="0"/>
              </a:rPr>
              <a:t>умений</a:t>
            </a:r>
            <a:r>
              <a:rPr lang="ru-RU" sz="2000" dirty="0">
                <a:solidFill>
                  <a:srgbClr val="FF0000"/>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навыков.</a:t>
            </a:r>
            <a:endParaRPr lang="ru-RU" sz="2000"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509990" y="4482698"/>
            <a:ext cx="10213052" cy="7200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Количество </a:t>
            </a:r>
            <a:r>
              <a:rPr lang="ru-RU" sz="2000" dirty="0">
                <a:solidFill>
                  <a:schemeClr val="tx1"/>
                </a:solidFill>
                <a:latin typeface="Times New Roman" pitchFamily="18" charset="0"/>
                <a:cs typeface="Times New Roman" pitchFamily="18" charset="0"/>
              </a:rPr>
              <a:t>и состав заданий из ФОС должны позволять эксперту сформировать </a:t>
            </a:r>
            <a:r>
              <a:rPr lang="ru-RU" sz="2000" dirty="0">
                <a:solidFill>
                  <a:srgbClr val="FF0000"/>
                </a:solidFill>
                <a:latin typeface="Times New Roman" pitchFamily="18" charset="0"/>
                <a:cs typeface="Times New Roman" pitchFamily="18" charset="0"/>
              </a:rPr>
              <a:t>не менее </a:t>
            </a:r>
            <a:r>
              <a:rPr lang="ru-RU" sz="2000" dirty="0" smtClean="0">
                <a:solidFill>
                  <a:srgbClr val="FF0000"/>
                </a:solidFill>
                <a:latin typeface="Times New Roman" pitchFamily="18" charset="0"/>
                <a:cs typeface="Times New Roman" pitchFamily="18" charset="0"/>
              </a:rPr>
              <a:t>2-х вариантов заданий.</a:t>
            </a:r>
            <a:endParaRPr lang="ru-RU" sz="2000" dirty="0">
              <a:solidFill>
                <a:srgbClr val="FF0000"/>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509990" y="5373216"/>
            <a:ext cx="10196320" cy="129614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Каждый </a:t>
            </a:r>
            <a:r>
              <a:rPr lang="ru-RU" sz="2000" dirty="0">
                <a:solidFill>
                  <a:schemeClr val="tx1"/>
                </a:solidFill>
                <a:latin typeface="Times New Roman" pitchFamily="18" charset="0"/>
                <a:cs typeface="Times New Roman" pitchFamily="18" charset="0"/>
              </a:rPr>
              <a:t>вариант диагностической работы должен содержать </a:t>
            </a:r>
            <a:r>
              <a:rPr lang="ru-RU" sz="2000" dirty="0">
                <a:solidFill>
                  <a:srgbClr val="FF0000"/>
                </a:solidFill>
                <a:latin typeface="Times New Roman" pitchFamily="18" charset="0"/>
                <a:cs typeface="Times New Roman" pitchFamily="18" charset="0"/>
              </a:rPr>
              <a:t>не менее 20 заданий разного типа и </a:t>
            </a:r>
            <a:r>
              <a:rPr lang="ru-RU" sz="2000" dirty="0" smtClean="0">
                <a:solidFill>
                  <a:srgbClr val="FF0000"/>
                </a:solidFill>
                <a:latin typeface="Times New Roman" pitchFamily="18" charset="0"/>
                <a:cs typeface="Times New Roman" pitchFamily="18" charset="0"/>
              </a:rPr>
              <a:t>уровня сложности</a:t>
            </a:r>
            <a:r>
              <a:rPr lang="ru-RU" sz="2000" dirty="0" smtClean="0">
                <a:solidFill>
                  <a:schemeClr val="tx1"/>
                </a:solidFill>
                <a:latin typeface="Times New Roman" pitchFamily="18" charset="0"/>
                <a:cs typeface="Times New Roman" pitchFamily="18" charset="0"/>
              </a:rPr>
              <a:t>, обеспечивающих </a:t>
            </a:r>
            <a:r>
              <a:rPr lang="ru-RU" sz="2000" dirty="0">
                <a:solidFill>
                  <a:schemeClr val="tx1"/>
                </a:solidFill>
                <a:latin typeface="Times New Roman" pitchFamily="18" charset="0"/>
                <a:cs typeface="Times New Roman" pitchFamily="18" charset="0"/>
              </a:rPr>
              <a:t>оценку по обоснованно выбранным </a:t>
            </a:r>
            <a:r>
              <a:rPr lang="ru-RU" sz="2000" dirty="0">
                <a:solidFill>
                  <a:srgbClr val="FF0000"/>
                </a:solidFill>
                <a:latin typeface="Times New Roman" pitchFamily="18" charset="0"/>
                <a:cs typeface="Times New Roman" pitchFamily="18" charset="0"/>
              </a:rPr>
              <a:t>общим и (или) </a:t>
            </a:r>
            <a:r>
              <a:rPr lang="ru-RU" sz="2000" dirty="0" smtClean="0">
                <a:solidFill>
                  <a:srgbClr val="FF0000"/>
                </a:solidFill>
                <a:latin typeface="Times New Roman" pitchFamily="18" charset="0"/>
                <a:cs typeface="Times New Roman" pitchFamily="18" charset="0"/>
              </a:rPr>
              <a:t>профессиональным </a:t>
            </a:r>
            <a:r>
              <a:rPr lang="ru-RU" sz="2000" dirty="0">
                <a:solidFill>
                  <a:srgbClr val="FF0000"/>
                </a:solidFill>
                <a:latin typeface="Times New Roman" pitchFamily="18" charset="0"/>
                <a:cs typeface="Times New Roman" pitchFamily="18" charset="0"/>
              </a:rPr>
              <a:t>компетенциям, количество которых в совокупности составляет до </a:t>
            </a:r>
            <a:r>
              <a:rPr lang="ru-RU" sz="2000" dirty="0" smtClean="0">
                <a:solidFill>
                  <a:srgbClr val="FF0000"/>
                </a:solidFill>
                <a:latin typeface="Times New Roman" pitchFamily="18" charset="0"/>
                <a:cs typeface="Times New Roman" pitchFamily="18" charset="0"/>
              </a:rPr>
              <a:t>5 компетенций.</a:t>
            </a:r>
            <a:endParaRPr lang="ru-RU" sz="2000" dirty="0">
              <a:solidFill>
                <a:srgbClr val="FF0000"/>
              </a:solidFill>
              <a:latin typeface="Times New Roman" pitchFamily="18" charset="0"/>
              <a:cs typeface="Times New Roman" pitchFamily="18" charset="0"/>
            </a:endParaRPr>
          </a:p>
        </p:txBody>
      </p:sp>
      <p:sp>
        <p:nvSpPr>
          <p:cNvPr id="13" name="TextBox 12"/>
          <p:cNvSpPr txBox="1"/>
          <p:nvPr/>
        </p:nvSpPr>
        <p:spPr>
          <a:xfrm>
            <a:off x="771825" y="1631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756396" y="256490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TextBox 14"/>
          <p:cNvSpPr txBox="1"/>
          <p:nvPr/>
        </p:nvSpPr>
        <p:spPr>
          <a:xfrm>
            <a:off x="771824" y="356471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6" name="TextBox 15"/>
          <p:cNvSpPr txBox="1"/>
          <p:nvPr/>
        </p:nvSpPr>
        <p:spPr>
          <a:xfrm>
            <a:off x="759249" y="44876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7" name="TextBox 16"/>
          <p:cNvSpPr txBox="1"/>
          <p:nvPr/>
        </p:nvSpPr>
        <p:spPr>
          <a:xfrm>
            <a:off x="800249" y="5553236"/>
            <a:ext cx="562083"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6668065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181767"/>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11624" y="181767"/>
            <a:ext cx="9073008" cy="1224136"/>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smtClean="0">
                <a:solidFill>
                  <a:schemeClr val="bg1"/>
                </a:solidFill>
                <a:latin typeface="Arial" pitchFamily="34" charset="0"/>
                <a:cs typeface="Arial" pitchFamily="34" charset="0"/>
              </a:rPr>
              <a:t>3 </a:t>
            </a:r>
          </a:p>
          <a:p>
            <a:pPr algn="r"/>
            <a:r>
              <a:rPr lang="ru-RU" sz="2800" b="1" dirty="0" smtClean="0">
                <a:solidFill>
                  <a:schemeClr val="bg1"/>
                </a:solidFill>
                <a:latin typeface="Arial" pitchFamily="34" charset="0"/>
                <a:cs typeface="Arial" pitchFamily="34" charset="0"/>
              </a:rPr>
              <a:t>Порядок проведения диагностической работы</a:t>
            </a:r>
          </a:p>
        </p:txBody>
      </p:sp>
      <p:sp>
        <p:nvSpPr>
          <p:cNvPr id="7" name="Прямоугольник с двумя вырезанными противолежащими углами 6"/>
          <p:cNvSpPr/>
          <p:nvPr/>
        </p:nvSpPr>
        <p:spPr>
          <a:xfrm>
            <a:off x="1572075" y="1580116"/>
            <a:ext cx="10205933" cy="889455"/>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Предельное </a:t>
            </a:r>
            <a:r>
              <a:rPr lang="ru-RU" sz="2000" dirty="0">
                <a:solidFill>
                  <a:schemeClr val="tx1"/>
                </a:solidFill>
                <a:latin typeface="Times New Roman" pitchFamily="18" charset="0"/>
                <a:cs typeface="Times New Roman" pitchFamily="18" charset="0"/>
              </a:rPr>
              <a:t>расчетное время выполнения диагностической работы – </a:t>
            </a:r>
            <a:r>
              <a:rPr lang="ru-RU" sz="2000" dirty="0">
                <a:solidFill>
                  <a:srgbClr val="FF0000"/>
                </a:solidFill>
                <a:latin typeface="Times New Roman" pitchFamily="18" charset="0"/>
                <a:cs typeface="Times New Roman" pitchFamily="18" charset="0"/>
              </a:rPr>
              <a:t>не более 2 академических часов </a:t>
            </a:r>
            <a:r>
              <a:rPr lang="ru-RU" sz="2000" dirty="0">
                <a:solidFill>
                  <a:schemeClr val="tx1"/>
                </a:solidFill>
                <a:latin typeface="Times New Roman" pitchFamily="18" charset="0"/>
                <a:cs typeface="Times New Roman" pitchFamily="18" charset="0"/>
              </a:rPr>
              <a:t>(для лиц с </a:t>
            </a:r>
            <a:r>
              <a:rPr lang="ru-RU" sz="2000" dirty="0" smtClean="0">
                <a:solidFill>
                  <a:schemeClr val="tx1"/>
                </a:solidFill>
                <a:latin typeface="Times New Roman" pitchFamily="18" charset="0"/>
                <a:cs typeface="Times New Roman" pitchFamily="18" charset="0"/>
              </a:rPr>
              <a:t>ОВЗ </a:t>
            </a:r>
            <a:r>
              <a:rPr lang="ru-RU" sz="2000" dirty="0">
                <a:solidFill>
                  <a:schemeClr val="tx1"/>
                </a:solidFill>
                <a:latin typeface="Times New Roman" pitchFamily="18" charset="0"/>
                <a:cs typeface="Times New Roman" pitchFamily="18" charset="0"/>
              </a:rPr>
              <a:t>продолжительность может быть увеличена </a:t>
            </a:r>
            <a:r>
              <a:rPr lang="ru-RU" sz="2000" dirty="0">
                <a:solidFill>
                  <a:srgbClr val="FF0000"/>
                </a:solidFill>
                <a:latin typeface="Times New Roman" pitchFamily="18" charset="0"/>
                <a:cs typeface="Times New Roman" pitchFamily="18" charset="0"/>
              </a:rPr>
              <a:t>не более чем на 1 академический час</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578699" y="2697504"/>
            <a:ext cx="10205932" cy="865159"/>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Численность </a:t>
            </a:r>
            <a:r>
              <a:rPr lang="ru-RU" sz="2000" dirty="0">
                <a:solidFill>
                  <a:schemeClr val="tx1"/>
                </a:solidFill>
                <a:latin typeface="Times New Roman" pitchFamily="18" charset="0"/>
                <a:cs typeface="Times New Roman" pitchFamily="18" charset="0"/>
              </a:rPr>
              <a:t>обучающихся, участвующих в выполнении диагностической работы, </a:t>
            </a:r>
            <a:r>
              <a:rPr lang="ru-RU" sz="2000" dirty="0" smtClean="0">
                <a:solidFill>
                  <a:schemeClr val="tx1"/>
                </a:solidFill>
                <a:latin typeface="Times New Roman" pitchFamily="18" charset="0"/>
                <a:cs typeface="Times New Roman" pitchFamily="18" charset="0"/>
              </a:rPr>
              <a:t>                       не </a:t>
            </a:r>
            <a:r>
              <a:rPr lang="ru-RU" sz="2000" dirty="0">
                <a:solidFill>
                  <a:schemeClr val="tx1"/>
                </a:solidFill>
                <a:latin typeface="Times New Roman" pitchFamily="18" charset="0"/>
                <a:cs typeface="Times New Roman" pitchFamily="18" charset="0"/>
              </a:rPr>
              <a:t>менее 70% обучающихся </a:t>
            </a:r>
            <a:r>
              <a:rPr lang="ru-RU" sz="2000" dirty="0" smtClean="0">
                <a:solidFill>
                  <a:srgbClr val="FF0000"/>
                </a:solidFill>
                <a:latin typeface="Times New Roman" pitchFamily="18" charset="0"/>
                <a:cs typeface="Times New Roman" pitchFamily="18" charset="0"/>
              </a:rPr>
              <a:t>от </a:t>
            </a:r>
            <a:r>
              <a:rPr lang="ru-RU" sz="2000" dirty="0">
                <a:solidFill>
                  <a:srgbClr val="FF0000"/>
                </a:solidFill>
                <a:latin typeface="Times New Roman" pitchFamily="18" charset="0"/>
                <a:cs typeface="Times New Roman" pitchFamily="18" charset="0"/>
              </a:rPr>
              <a:t>списочного состава академических групп</a:t>
            </a:r>
            <a:r>
              <a:rPr lang="ru-RU" sz="2000" dirty="0">
                <a:solidFill>
                  <a:schemeClr val="tx1"/>
                </a:solidFill>
                <a:latin typeface="Times New Roman" pitchFamily="18" charset="0"/>
                <a:cs typeface="Times New Roman" pitchFamily="18" charset="0"/>
              </a:rPr>
              <a:t>, участвующих </a:t>
            </a:r>
            <a:r>
              <a:rPr lang="ru-RU" sz="2000" dirty="0" smtClean="0">
                <a:solidFill>
                  <a:schemeClr val="tx1"/>
                </a:solidFill>
                <a:latin typeface="Times New Roman" pitchFamily="18" charset="0"/>
                <a:cs typeface="Times New Roman" pitchFamily="18" charset="0"/>
              </a:rPr>
              <a:t>                    в </a:t>
            </a:r>
            <a:r>
              <a:rPr lang="ru-RU" sz="2000" dirty="0">
                <a:solidFill>
                  <a:schemeClr val="tx1"/>
                </a:solidFill>
                <a:latin typeface="Times New Roman" pitchFamily="18" charset="0"/>
                <a:cs typeface="Times New Roman" pitchFamily="18" charset="0"/>
              </a:rPr>
              <a:t>диагностической </a:t>
            </a:r>
            <a:r>
              <a:rPr lang="ru-RU" sz="2000" dirty="0" smtClean="0">
                <a:solidFill>
                  <a:schemeClr val="tx1"/>
                </a:solidFill>
                <a:latin typeface="Times New Roman" pitchFamily="18" charset="0"/>
                <a:cs typeface="Times New Roman" pitchFamily="18" charset="0"/>
              </a:rPr>
              <a:t>работе.</a:t>
            </a:r>
            <a:endParaRPr lang="ru-RU" sz="2000" dirty="0">
              <a:solidFill>
                <a:schemeClr val="tx1"/>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578701" y="3861048"/>
            <a:ext cx="10205931"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itchFamily="18" charset="0"/>
                <a:cs typeface="Times New Roman" pitchFamily="18" charset="0"/>
              </a:rPr>
              <a:t>Диагностическая работа проводится в отношении </a:t>
            </a:r>
            <a:r>
              <a:rPr lang="ru-RU" sz="2000" dirty="0">
                <a:solidFill>
                  <a:srgbClr val="FF0000"/>
                </a:solidFill>
                <a:latin typeface="Times New Roman" pitchFamily="18" charset="0"/>
                <a:cs typeface="Times New Roman" pitchFamily="18" charset="0"/>
              </a:rPr>
              <a:t>старшего курса из реализуемых форм </a:t>
            </a:r>
            <a:r>
              <a:rPr lang="ru-RU" sz="2000" dirty="0" smtClean="0">
                <a:solidFill>
                  <a:srgbClr val="FF0000"/>
                </a:solidFill>
                <a:latin typeface="Times New Roman" pitchFamily="18" charset="0"/>
                <a:cs typeface="Times New Roman" pitchFamily="18" charset="0"/>
              </a:rPr>
              <a:t>обучения.</a:t>
            </a:r>
            <a:endParaRPr lang="ru-RU" sz="2000"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606737" y="4695301"/>
            <a:ext cx="10205931" cy="842739"/>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В </a:t>
            </a:r>
            <a:r>
              <a:rPr lang="ru-RU" sz="2000" dirty="0">
                <a:solidFill>
                  <a:schemeClr val="tx1"/>
                </a:solidFill>
                <a:latin typeface="Times New Roman" pitchFamily="18" charset="0"/>
                <a:cs typeface="Times New Roman" pitchFamily="18" charset="0"/>
              </a:rPr>
              <a:t>случае проведения диагностической </a:t>
            </a:r>
            <a:r>
              <a:rPr lang="ru-RU" sz="2000" dirty="0" smtClean="0">
                <a:solidFill>
                  <a:schemeClr val="tx1"/>
                </a:solidFill>
                <a:latin typeface="Times New Roman" pitchFamily="18" charset="0"/>
                <a:cs typeface="Times New Roman" pitchFamily="18" charset="0"/>
              </a:rPr>
              <a:t>работы по </a:t>
            </a:r>
            <a:r>
              <a:rPr lang="ru-RU" sz="2000" dirty="0">
                <a:solidFill>
                  <a:schemeClr val="tx1"/>
                </a:solidFill>
                <a:latin typeface="Times New Roman" pitchFamily="18" charset="0"/>
                <a:cs typeface="Times New Roman" pitchFamily="18" charset="0"/>
              </a:rPr>
              <a:t>ОПОП СПО, реализуемым </a:t>
            </a:r>
            <a:r>
              <a:rPr lang="ru-RU" sz="2000" dirty="0">
                <a:solidFill>
                  <a:srgbClr val="FF0000"/>
                </a:solidFill>
                <a:latin typeface="Times New Roman" pitchFamily="18" charset="0"/>
                <a:cs typeface="Times New Roman" pitchFamily="18" charset="0"/>
              </a:rPr>
              <a:t>на базе основного общего и среднего </a:t>
            </a:r>
            <a:r>
              <a:rPr lang="ru-RU" sz="2000" dirty="0" smtClean="0">
                <a:solidFill>
                  <a:srgbClr val="FF0000"/>
                </a:solidFill>
                <a:latin typeface="Times New Roman" pitchFamily="18" charset="0"/>
                <a:cs typeface="Times New Roman" pitchFamily="18" charset="0"/>
              </a:rPr>
              <a:t>общего </a:t>
            </a:r>
            <a:r>
              <a:rPr lang="ru-RU" sz="2000" dirty="0">
                <a:solidFill>
                  <a:srgbClr val="FF0000"/>
                </a:solidFill>
                <a:latin typeface="Times New Roman" pitchFamily="18" charset="0"/>
                <a:cs typeface="Times New Roman" pitchFamily="18" charset="0"/>
              </a:rPr>
              <a:t>образования</a:t>
            </a:r>
            <a:r>
              <a:rPr lang="ru-RU" sz="2000" dirty="0">
                <a:solidFill>
                  <a:schemeClr val="tx1"/>
                </a:solidFill>
                <a:latin typeface="Times New Roman" pitchFamily="18" charset="0"/>
                <a:cs typeface="Times New Roman" pitchFamily="18" charset="0"/>
              </a:rPr>
              <a:t>, диагностическая работа проводится в отношении </a:t>
            </a:r>
            <a:r>
              <a:rPr lang="ru-RU" sz="2000" dirty="0">
                <a:solidFill>
                  <a:srgbClr val="FF0000"/>
                </a:solidFill>
                <a:latin typeface="Times New Roman" pitchFamily="18" charset="0"/>
                <a:cs typeface="Times New Roman" pitchFamily="18" charset="0"/>
              </a:rPr>
              <a:t>старшего курса каждой из </a:t>
            </a:r>
            <a:r>
              <a:rPr lang="ru-RU" sz="2000" dirty="0" smtClean="0">
                <a:solidFill>
                  <a:srgbClr val="FF0000"/>
                </a:solidFill>
                <a:latin typeface="Times New Roman" pitchFamily="18" charset="0"/>
                <a:cs typeface="Times New Roman" pitchFamily="18" charset="0"/>
              </a:rPr>
              <a:t>них. </a:t>
            </a:r>
            <a:endParaRPr lang="ru-RU" sz="2000" dirty="0">
              <a:solidFill>
                <a:srgbClr val="FF0000"/>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613053" y="5892228"/>
            <a:ext cx="10274640"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Диагностическая работа </a:t>
            </a:r>
            <a:r>
              <a:rPr lang="ru-RU" sz="2000" dirty="0">
                <a:solidFill>
                  <a:schemeClr val="tx1"/>
                </a:solidFill>
                <a:latin typeface="Times New Roman" pitchFamily="18" charset="0"/>
                <a:cs typeface="Times New Roman" pitchFamily="18" charset="0"/>
              </a:rPr>
              <a:t>проводится </a:t>
            </a:r>
            <a:r>
              <a:rPr lang="ru-RU" sz="2000" dirty="0">
                <a:solidFill>
                  <a:srgbClr val="FF0000"/>
                </a:solidFill>
                <a:latin typeface="Times New Roman" pitchFamily="18" charset="0"/>
                <a:cs typeface="Times New Roman" pitchFamily="18" charset="0"/>
              </a:rPr>
              <a:t>в присутствии должностного </a:t>
            </a:r>
            <a:r>
              <a:rPr lang="ru-RU" sz="2000" dirty="0" smtClean="0">
                <a:solidFill>
                  <a:srgbClr val="FF0000"/>
                </a:solidFill>
                <a:latin typeface="Times New Roman" pitchFamily="18" charset="0"/>
                <a:cs typeface="Times New Roman" pitchFamily="18" charset="0"/>
              </a:rPr>
              <a:t>лица </a:t>
            </a:r>
            <a:r>
              <a:rPr lang="ru-RU" sz="2000" dirty="0" err="1" smtClean="0">
                <a:solidFill>
                  <a:srgbClr val="FF0000"/>
                </a:solidFill>
                <a:latin typeface="Times New Roman" pitchFamily="18" charset="0"/>
                <a:cs typeface="Times New Roman" pitchFamily="18" charset="0"/>
              </a:rPr>
              <a:t>аккредитационного</a:t>
            </a:r>
            <a:r>
              <a:rPr lang="ru-RU" sz="2000" dirty="0" smtClean="0">
                <a:solidFill>
                  <a:srgbClr val="FF0000"/>
                </a:solidFill>
                <a:latin typeface="Times New Roman" pitchFamily="18" charset="0"/>
                <a:cs typeface="Times New Roman" pitchFamily="18" charset="0"/>
              </a:rPr>
              <a:t> органа и </a:t>
            </a:r>
            <a:r>
              <a:rPr lang="ru-RU" sz="2000" dirty="0">
                <a:solidFill>
                  <a:srgbClr val="FF0000"/>
                </a:solidFill>
                <a:latin typeface="Times New Roman" pitchFamily="18" charset="0"/>
                <a:cs typeface="Times New Roman" pitchFamily="18" charset="0"/>
              </a:rPr>
              <a:t>(или) </a:t>
            </a:r>
            <a:r>
              <a:rPr lang="ru-RU" sz="2000" dirty="0" smtClean="0">
                <a:solidFill>
                  <a:srgbClr val="FF0000"/>
                </a:solidFill>
                <a:latin typeface="Times New Roman" pitchFamily="18" charset="0"/>
                <a:cs typeface="Times New Roman" pitchFamily="18" charset="0"/>
              </a:rPr>
              <a:t>эксперта.</a:t>
            </a:r>
            <a:endParaRPr lang="ru-RU" sz="2000" dirty="0">
              <a:solidFill>
                <a:srgbClr val="FF0000"/>
              </a:solidFill>
              <a:latin typeface="Times New Roman" pitchFamily="18" charset="0"/>
              <a:cs typeface="Times New Roman" pitchFamily="18" charset="0"/>
            </a:endParaRPr>
          </a:p>
        </p:txBody>
      </p:sp>
      <p:sp>
        <p:nvSpPr>
          <p:cNvPr id="13" name="TextBox 12"/>
          <p:cNvSpPr txBox="1"/>
          <p:nvPr/>
        </p:nvSpPr>
        <p:spPr>
          <a:xfrm>
            <a:off x="847800" y="1763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847800" y="2868473"/>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TextBox 14"/>
          <p:cNvSpPr txBox="1"/>
          <p:nvPr/>
        </p:nvSpPr>
        <p:spPr>
          <a:xfrm>
            <a:off x="852955" y="3887470"/>
            <a:ext cx="572396"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6" name="TextBox 15"/>
          <p:cNvSpPr txBox="1"/>
          <p:nvPr/>
        </p:nvSpPr>
        <p:spPr>
          <a:xfrm>
            <a:off x="852955" y="4855060"/>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7" name="TextBox 16"/>
          <p:cNvSpPr txBox="1"/>
          <p:nvPr/>
        </p:nvSpPr>
        <p:spPr>
          <a:xfrm>
            <a:off x="898707" y="5892228"/>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6909633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11624" y="332657"/>
            <a:ext cx="9073008" cy="1224136"/>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a:solidFill>
                  <a:schemeClr val="bg1"/>
                </a:solidFill>
                <a:latin typeface="Arial" pitchFamily="34" charset="0"/>
                <a:cs typeface="Arial" pitchFamily="34" charset="0"/>
              </a:rPr>
              <a:t>3</a:t>
            </a:r>
            <a:endParaRPr lang="ru-RU" sz="2800" b="1" baseline="-25000" dirty="0" smtClean="0">
              <a:solidFill>
                <a:schemeClr val="bg1"/>
              </a:solidFill>
              <a:latin typeface="Arial" pitchFamily="34" charset="0"/>
              <a:cs typeface="Arial" pitchFamily="34" charset="0"/>
            </a:endParaRPr>
          </a:p>
          <a:p>
            <a:pPr algn="r"/>
            <a:r>
              <a:rPr lang="ru-RU" sz="2800" b="1" dirty="0" smtClean="0">
                <a:solidFill>
                  <a:schemeClr val="bg1"/>
                </a:solidFill>
                <a:latin typeface="Arial" pitchFamily="34" charset="0"/>
                <a:cs typeface="Arial" pitchFamily="34" charset="0"/>
              </a:rPr>
              <a:t>Порядок проведения диагностической работы</a:t>
            </a:r>
          </a:p>
        </p:txBody>
      </p:sp>
      <p:sp>
        <p:nvSpPr>
          <p:cNvPr id="7" name="Прямоугольник с двумя вырезанными противолежащими углами 6"/>
          <p:cNvSpPr/>
          <p:nvPr/>
        </p:nvSpPr>
        <p:spPr>
          <a:xfrm>
            <a:off x="1460976" y="2636912"/>
            <a:ext cx="10323656"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Обучающиеся </a:t>
            </a:r>
            <a:r>
              <a:rPr lang="ru-RU" sz="2000" dirty="0">
                <a:solidFill>
                  <a:schemeClr val="tx1"/>
                </a:solidFill>
                <a:latin typeface="Times New Roman" pitchFamily="18" charset="0"/>
                <a:cs typeface="Times New Roman" pitchFamily="18" charset="0"/>
              </a:rPr>
              <a:t>с ОВЗ дополнительно предоставляют </a:t>
            </a:r>
            <a:r>
              <a:rPr lang="ru-RU" sz="2000" dirty="0">
                <a:solidFill>
                  <a:srgbClr val="FF0000"/>
                </a:solidFill>
                <a:latin typeface="Times New Roman" pitchFamily="18" charset="0"/>
                <a:cs typeface="Times New Roman" pitchFamily="18" charset="0"/>
              </a:rPr>
              <a:t>оригиналы или заверенные копии </a:t>
            </a:r>
            <a:r>
              <a:rPr lang="ru-RU" sz="2000" dirty="0" smtClean="0">
                <a:solidFill>
                  <a:srgbClr val="FF0000"/>
                </a:solidFill>
                <a:latin typeface="Times New Roman" pitchFamily="18" charset="0"/>
                <a:cs typeface="Times New Roman" pitchFamily="18" charset="0"/>
              </a:rPr>
              <a:t>медицинских документов.</a:t>
            </a:r>
            <a:endParaRPr lang="ru-RU" sz="2000" dirty="0">
              <a:solidFill>
                <a:srgbClr val="FF0000"/>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460977" y="3501008"/>
            <a:ext cx="10323655"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itchFamily="18" charset="0"/>
                <a:cs typeface="Times New Roman" pitchFamily="18" charset="0"/>
              </a:rPr>
              <a:t>ПОО обеспечивает осуществление </a:t>
            </a:r>
            <a:r>
              <a:rPr lang="ru-RU" sz="2000" dirty="0">
                <a:solidFill>
                  <a:srgbClr val="FF0000"/>
                </a:solidFill>
                <a:latin typeface="Times New Roman" pitchFamily="18" charset="0"/>
                <a:cs typeface="Times New Roman" pitchFamily="18" charset="0"/>
              </a:rPr>
              <a:t>видеозаписи диагностической </a:t>
            </a:r>
            <a:r>
              <a:rPr lang="ru-RU" sz="2000" dirty="0" smtClean="0">
                <a:solidFill>
                  <a:srgbClr val="FF0000"/>
                </a:solidFill>
                <a:latin typeface="Times New Roman" pitchFamily="18" charset="0"/>
                <a:cs typeface="Times New Roman" pitchFamily="18" charset="0"/>
              </a:rPr>
              <a:t>работы.</a:t>
            </a:r>
            <a:endParaRPr lang="ru-RU" sz="2000" dirty="0">
              <a:solidFill>
                <a:srgbClr val="FF0000"/>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460976" y="4509120"/>
            <a:ext cx="10323655"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Видеозапись </a:t>
            </a:r>
            <a:r>
              <a:rPr lang="ru-RU" sz="2000" dirty="0">
                <a:solidFill>
                  <a:schemeClr val="tx1"/>
                </a:solidFill>
                <a:latin typeface="Times New Roman" pitchFamily="18" charset="0"/>
                <a:cs typeface="Times New Roman" pitchFamily="18" charset="0"/>
              </a:rPr>
              <a:t>передается должностному лицу </a:t>
            </a:r>
            <a:r>
              <a:rPr lang="ru-RU" sz="2000" dirty="0" err="1" smtClean="0">
                <a:solidFill>
                  <a:schemeClr val="tx1"/>
                </a:solidFill>
                <a:latin typeface="Times New Roman" pitchFamily="18" charset="0"/>
                <a:cs typeface="Times New Roman" pitchFamily="18" charset="0"/>
              </a:rPr>
              <a:t>аккредитационного</a:t>
            </a:r>
            <a:r>
              <a:rPr lang="ru-RU" sz="2000" dirty="0" smtClean="0">
                <a:solidFill>
                  <a:schemeClr val="tx1"/>
                </a:solidFill>
                <a:latin typeface="Times New Roman" pitchFamily="18" charset="0"/>
                <a:cs typeface="Times New Roman" pitchFamily="18" charset="0"/>
              </a:rPr>
              <a:t> органа и </a:t>
            </a:r>
            <a:r>
              <a:rPr lang="ru-RU" sz="2000" dirty="0">
                <a:solidFill>
                  <a:schemeClr val="tx1"/>
                </a:solidFill>
                <a:latin typeface="Times New Roman" pitchFamily="18" charset="0"/>
                <a:cs typeface="Times New Roman" pitchFamily="18" charset="0"/>
              </a:rPr>
              <a:t>(или) экспертам </a:t>
            </a:r>
            <a:r>
              <a:rPr lang="ru-RU" sz="2000" dirty="0">
                <a:solidFill>
                  <a:srgbClr val="FF0000"/>
                </a:solidFill>
                <a:latin typeface="Times New Roman" pitchFamily="18" charset="0"/>
                <a:cs typeface="Times New Roman" pitchFamily="18" charset="0"/>
              </a:rPr>
              <a:t>не позднее дня завершения </a:t>
            </a:r>
            <a:r>
              <a:rPr lang="ru-RU" sz="2000" dirty="0" smtClean="0">
                <a:solidFill>
                  <a:srgbClr val="FF0000"/>
                </a:solidFill>
                <a:latin typeface="Times New Roman" pitchFamily="18" charset="0"/>
                <a:cs typeface="Times New Roman" pitchFamily="18" charset="0"/>
              </a:rPr>
              <a:t> диагностической работы.</a:t>
            </a:r>
            <a:endParaRPr lang="ru-RU" sz="2000"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460976" y="5445224"/>
            <a:ext cx="10323655"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Аккредитационный</a:t>
            </a:r>
            <a:r>
              <a:rPr lang="ru-RU" sz="2000" dirty="0" smtClean="0">
                <a:solidFill>
                  <a:schemeClr val="tx1"/>
                </a:solidFill>
                <a:latin typeface="Times New Roman" pitchFamily="18" charset="0"/>
                <a:cs typeface="Times New Roman" pitchFamily="18" charset="0"/>
              </a:rPr>
              <a:t> орган обеспечивает </a:t>
            </a:r>
            <a:r>
              <a:rPr lang="ru-RU" sz="2000" dirty="0">
                <a:solidFill>
                  <a:schemeClr val="tx1"/>
                </a:solidFill>
                <a:latin typeface="Times New Roman" pitchFamily="18" charset="0"/>
                <a:cs typeface="Times New Roman" pitchFamily="18" charset="0"/>
              </a:rPr>
              <a:t>хранение видеозаписи в </a:t>
            </a:r>
            <a:r>
              <a:rPr lang="ru-RU" sz="2000" dirty="0">
                <a:solidFill>
                  <a:srgbClr val="FF0000"/>
                </a:solidFill>
                <a:latin typeface="Times New Roman" pitchFamily="18" charset="0"/>
                <a:cs typeface="Times New Roman" pitchFamily="18" charset="0"/>
              </a:rPr>
              <a:t>течение календарного года с даты </a:t>
            </a:r>
            <a:r>
              <a:rPr lang="ru-RU" sz="2000" dirty="0" smtClean="0">
                <a:solidFill>
                  <a:srgbClr val="FF0000"/>
                </a:solidFill>
                <a:latin typeface="Times New Roman" pitchFamily="18" charset="0"/>
                <a:cs typeface="Times New Roman" pitchFamily="18" charset="0"/>
              </a:rPr>
              <a:t>проведения диагностической работы.</a:t>
            </a:r>
            <a:endParaRPr lang="ru-RU" sz="2000" dirty="0">
              <a:solidFill>
                <a:srgbClr val="FF0000"/>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460976" y="1772816"/>
            <a:ext cx="10323656"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itchFamily="18" charset="0"/>
                <a:cs typeface="Times New Roman" pitchFamily="18" charset="0"/>
              </a:rPr>
              <a:t>Допуск обучающихся в аудиторию в соответствии с </a:t>
            </a:r>
            <a:r>
              <a:rPr lang="ru-RU" sz="2000" dirty="0">
                <a:solidFill>
                  <a:srgbClr val="FF0000"/>
                </a:solidFill>
                <a:latin typeface="Times New Roman" pitchFamily="18" charset="0"/>
                <a:cs typeface="Times New Roman" pitchFamily="18" charset="0"/>
              </a:rPr>
              <a:t>документом, удостоверяющим личность </a:t>
            </a:r>
            <a:r>
              <a:rPr lang="ru-RU" sz="2000" dirty="0" smtClean="0">
                <a:solidFill>
                  <a:srgbClr val="FF0000"/>
                </a:solidFill>
                <a:latin typeface="Times New Roman" pitchFamily="18" charset="0"/>
                <a:cs typeface="Times New Roman" pitchFamily="18" charset="0"/>
              </a:rPr>
              <a:t>обучающегося.</a:t>
            </a:r>
            <a:endParaRPr lang="ru-RU" sz="2000" dirty="0">
              <a:solidFill>
                <a:srgbClr val="FF0000"/>
              </a:solidFill>
              <a:latin typeface="Times New Roman" pitchFamily="18" charset="0"/>
              <a:cs typeface="Times New Roman" pitchFamily="18" charset="0"/>
            </a:endParaRPr>
          </a:p>
        </p:txBody>
      </p:sp>
      <p:sp>
        <p:nvSpPr>
          <p:cNvPr id="12" name="TextBox 11"/>
          <p:cNvSpPr txBox="1"/>
          <p:nvPr/>
        </p:nvSpPr>
        <p:spPr>
          <a:xfrm>
            <a:off x="847800" y="1763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3" name="TextBox 12"/>
          <p:cNvSpPr txBox="1"/>
          <p:nvPr/>
        </p:nvSpPr>
        <p:spPr>
          <a:xfrm>
            <a:off x="847014" y="2590396"/>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847013" y="3501008"/>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TextBox 14"/>
          <p:cNvSpPr txBox="1"/>
          <p:nvPr/>
        </p:nvSpPr>
        <p:spPr>
          <a:xfrm>
            <a:off x="818439" y="4515448"/>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6" name="TextBox 15"/>
          <p:cNvSpPr txBox="1"/>
          <p:nvPr/>
        </p:nvSpPr>
        <p:spPr>
          <a:xfrm>
            <a:off x="808203" y="544522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348403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Прямоугольник 6"/>
          <p:cNvSpPr/>
          <p:nvPr/>
        </p:nvSpPr>
        <p:spPr>
          <a:xfrm>
            <a:off x="695400" y="2305616"/>
            <a:ext cx="11233248" cy="3395801"/>
          </a:xfrm>
          <a:prstGeom prst="rect">
            <a:avLst/>
          </a:prstGeom>
        </p:spPr>
        <p:txBody>
          <a:bodyPr wrap="square">
            <a:spAutoFit/>
          </a:bodyPr>
          <a:lstStyle/>
          <a:p>
            <a:pPr lvl="0" algn="ctr"/>
            <a:r>
              <a:rPr lang="ru-RU" sz="2800" b="1" dirty="0" err="1">
                <a:latin typeface="Arial" pitchFamily="34" charset="0"/>
                <a:cs typeface="Arial" pitchFamily="34" charset="0"/>
              </a:rPr>
              <a:t>Богданаш</a:t>
            </a:r>
            <a:r>
              <a:rPr lang="ru-RU" sz="2800" b="1" dirty="0">
                <a:latin typeface="Arial" pitchFamily="34" charset="0"/>
                <a:cs typeface="Arial" pitchFamily="34" charset="0"/>
              </a:rPr>
              <a:t> Артём Васильевич, </a:t>
            </a:r>
            <a:endParaRPr lang="ru-RU" sz="2800" b="1" dirty="0" smtClean="0">
              <a:latin typeface="Arial" pitchFamily="34" charset="0"/>
              <a:cs typeface="Arial" pitchFamily="34" charset="0"/>
            </a:endParaRPr>
          </a:p>
          <a:p>
            <a:pPr lvl="0" algn="ctr"/>
            <a:r>
              <a:rPr lang="ru-RU" sz="2800" dirty="0" smtClean="0">
                <a:latin typeface="Arial" pitchFamily="34" charset="0"/>
                <a:cs typeface="Arial" pitchFamily="34" charset="0"/>
              </a:rPr>
              <a:t>консультант </a:t>
            </a:r>
            <a:r>
              <a:rPr lang="ru-RU" sz="2800" dirty="0">
                <a:latin typeface="Arial" pitchFamily="34" charset="0"/>
                <a:cs typeface="Arial" pitchFamily="34" charset="0"/>
              </a:rPr>
              <a:t>управления лицензирования, государственной аккредитации и подтверждения </a:t>
            </a:r>
            <a:r>
              <a:rPr lang="ru-RU" sz="2800" dirty="0" smtClean="0">
                <a:latin typeface="Arial" pitchFamily="34" charset="0"/>
                <a:cs typeface="Arial" pitchFamily="34" charset="0"/>
              </a:rPr>
              <a:t>документов</a:t>
            </a:r>
          </a:p>
          <a:p>
            <a:pPr lvl="0" algn="ctr"/>
            <a:endParaRPr lang="ru-RU" sz="2800" b="1" dirty="0">
              <a:latin typeface="Arial" pitchFamily="34" charset="0"/>
              <a:cs typeface="Arial" pitchFamily="34" charset="0"/>
            </a:endParaRPr>
          </a:p>
          <a:p>
            <a:pPr lvl="0" algn="ctr"/>
            <a:r>
              <a:rPr lang="ru-RU" sz="2800" dirty="0" smtClean="0">
                <a:latin typeface="Arial" pitchFamily="34" charset="0"/>
                <a:cs typeface="Arial" pitchFamily="34" charset="0"/>
              </a:rPr>
              <a:t>телефон</a:t>
            </a:r>
            <a:r>
              <a:rPr lang="en-US" sz="2800" dirty="0" smtClean="0">
                <a:latin typeface="Arial" pitchFamily="34" charset="0"/>
                <a:cs typeface="Arial" pitchFamily="34" charset="0"/>
              </a:rPr>
              <a:t>:</a:t>
            </a:r>
            <a:r>
              <a:rPr lang="ru-RU" sz="2800" dirty="0" smtClean="0">
                <a:latin typeface="Arial" pitchFamily="34" charset="0"/>
                <a:cs typeface="Arial" pitchFamily="34" charset="0"/>
              </a:rPr>
              <a:t> 89371882628</a:t>
            </a:r>
          </a:p>
          <a:p>
            <a:pPr lvl="0" algn="ctr"/>
            <a:endParaRPr lang="ru-RU" sz="2800" dirty="0">
              <a:latin typeface="Arial" pitchFamily="34" charset="0"/>
              <a:cs typeface="Arial" pitchFamily="34" charset="0"/>
            </a:endParaRPr>
          </a:p>
          <a:p>
            <a:pPr lvl="0" algn="ctr"/>
            <a:r>
              <a:rPr lang="ru-RU" sz="2800" dirty="0" smtClean="0">
                <a:latin typeface="Arial" pitchFamily="34" charset="0"/>
                <a:cs typeface="Arial" pitchFamily="34" charset="0"/>
              </a:rPr>
              <a:t>электронная почта</a:t>
            </a:r>
            <a:r>
              <a:rPr lang="en-US" sz="2800" dirty="0" smtClean="0">
                <a:latin typeface="Arial" pitchFamily="34" charset="0"/>
                <a:cs typeface="Arial" pitchFamily="34" charset="0"/>
              </a:rPr>
              <a:t>:</a:t>
            </a:r>
            <a:r>
              <a:rPr lang="ru-RU" sz="2800" dirty="0" smtClean="0">
                <a:latin typeface="Arial" pitchFamily="34" charset="0"/>
                <a:cs typeface="Arial" pitchFamily="34" charset="0"/>
              </a:rPr>
              <a:t> </a:t>
            </a:r>
            <a:r>
              <a:rPr lang="en-US" sz="2800" dirty="0" smtClean="0">
                <a:latin typeface="Arial" pitchFamily="34" charset="0"/>
                <a:cs typeface="Arial" pitchFamily="34" charset="0"/>
              </a:rPr>
              <a:t>bogdanashav@yandex.ru</a:t>
            </a:r>
            <a:endParaRPr lang="ru-RU" sz="2800" dirty="0" smtClean="0">
              <a:latin typeface="Arial" pitchFamily="34" charset="0"/>
              <a:cs typeface="Arial" pitchFamily="34" charset="0"/>
            </a:endParaRPr>
          </a:p>
          <a:p>
            <a:pPr lvl="0" algn="ctr"/>
            <a:endParaRPr lang="ru-RU" sz="2800" b="1" baseline="-25000" dirty="0">
              <a:latin typeface="Arial" pitchFamily="34" charset="0"/>
              <a:cs typeface="Arial" pitchFamily="34" charset="0"/>
            </a:endParaRPr>
          </a:p>
        </p:txBody>
      </p:sp>
    </p:spTree>
    <p:extLst>
      <p:ext uri="{BB962C8B-B14F-4D97-AF65-F5344CB8AC3E}">
        <p14:creationId xmlns:p14="http://schemas.microsoft.com/office/powerpoint/2010/main" val="15726275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287729" y="4684"/>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999656" y="118870"/>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a:solidFill>
                  <a:schemeClr val="bg1"/>
                </a:solidFill>
                <a:latin typeface="Arial" pitchFamily="34" charset="0"/>
                <a:cs typeface="Arial" pitchFamily="34" charset="0"/>
              </a:rPr>
              <a:t>Требования к оценочным материалам</a:t>
            </a:r>
          </a:p>
        </p:txBody>
      </p:sp>
      <p:sp>
        <p:nvSpPr>
          <p:cNvPr id="8" name="Скругленный прямоугольник 7"/>
          <p:cNvSpPr/>
          <p:nvPr/>
        </p:nvSpPr>
        <p:spPr>
          <a:xfrm>
            <a:off x="851309" y="1196751"/>
            <a:ext cx="11113504" cy="719579"/>
          </a:xfrm>
          <a:prstGeom prst="round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Оценочные материалы, разработанные образовательной организацией, должны соответствовать требованиям</a:t>
            </a:r>
            <a:endParaRPr lang="ru-RU"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a:xfrm>
            <a:off x="682459" y="2445402"/>
            <a:ext cx="1415783" cy="1552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Соответствовать результатам освоения образовательной программы</a:t>
            </a:r>
            <a:endParaRPr lang="ru-RU" sz="1200" dirty="0">
              <a:solidFill>
                <a:schemeClr val="tx1"/>
              </a:solidFill>
              <a:latin typeface="Times New Roman" pitchFamily="18" charset="0"/>
              <a:cs typeface="Times New Roman" pitchFamily="18" charset="0"/>
            </a:endParaRPr>
          </a:p>
        </p:txBody>
      </p:sp>
      <p:sp>
        <p:nvSpPr>
          <p:cNvPr id="14" name="Скругленный прямоугольник 13"/>
          <p:cNvSpPr/>
          <p:nvPr/>
        </p:nvSpPr>
        <p:spPr>
          <a:xfrm>
            <a:off x="2492974" y="2430353"/>
            <a:ext cx="1705247" cy="21777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Предоставить возможность для оценивания сформированных экспертом индикаторов достижения компетенций в виде действий и (или) знаний, умений, навыков</a:t>
            </a:r>
            <a:endParaRPr lang="ru-RU" sz="1200" dirty="0">
              <a:solidFill>
                <a:schemeClr val="tx1"/>
              </a:solidFill>
              <a:latin typeface="Times New Roman" pitchFamily="18" charset="0"/>
              <a:cs typeface="Times New Roman" pitchFamily="18" charset="0"/>
            </a:endParaRPr>
          </a:p>
        </p:txBody>
      </p:sp>
      <p:sp>
        <p:nvSpPr>
          <p:cNvPr id="15" name="Скругленный прямоугольник 14"/>
          <p:cNvSpPr/>
          <p:nvPr/>
        </p:nvSpPr>
        <p:spPr>
          <a:xfrm>
            <a:off x="4800402" y="2446915"/>
            <a:ext cx="1756368" cy="19181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Количество и состав заданий должны позволять эксперту сформировать не менее </a:t>
            </a:r>
            <a:r>
              <a:rPr lang="ru-RU" sz="1200" b="1" dirty="0" smtClean="0">
                <a:solidFill>
                  <a:schemeClr val="tx1"/>
                </a:solidFill>
                <a:latin typeface="Times New Roman" pitchFamily="18" charset="0"/>
                <a:cs typeface="Times New Roman" pitchFamily="18" charset="0"/>
              </a:rPr>
              <a:t>двух вариантов </a:t>
            </a:r>
            <a:r>
              <a:rPr lang="ru-RU" sz="1200" dirty="0" smtClean="0">
                <a:solidFill>
                  <a:schemeClr val="tx1"/>
                </a:solidFill>
                <a:latin typeface="Times New Roman" pitchFamily="18" charset="0"/>
                <a:cs typeface="Times New Roman" pitchFamily="18" charset="0"/>
              </a:rPr>
              <a:t>заданий для проведения диагностической работы</a:t>
            </a:r>
            <a:endParaRPr lang="ru-RU" sz="1200" dirty="0">
              <a:solidFill>
                <a:schemeClr val="tx1"/>
              </a:solidFill>
              <a:latin typeface="Times New Roman" pitchFamily="18" charset="0"/>
              <a:cs typeface="Times New Roman" pitchFamily="18" charset="0"/>
            </a:endParaRPr>
          </a:p>
        </p:txBody>
      </p:sp>
      <p:cxnSp>
        <p:nvCxnSpPr>
          <p:cNvPr id="12" name="Прямая со стрелкой 11"/>
          <p:cNvCxnSpPr/>
          <p:nvPr/>
        </p:nvCxnSpPr>
        <p:spPr>
          <a:xfrm>
            <a:off x="1390351" y="1943094"/>
            <a:ext cx="0" cy="5242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272409" y="1943094"/>
            <a:ext cx="0" cy="5242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9568801" y="1924803"/>
            <a:ext cx="0" cy="5242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662982" y="2009330"/>
            <a:ext cx="0" cy="4679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7248128" y="2477239"/>
            <a:ext cx="4626961" cy="39596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200" dirty="0">
                <a:solidFill>
                  <a:prstClr val="black"/>
                </a:solidFill>
                <a:latin typeface="Times New Roman" pitchFamily="18" charset="0"/>
                <a:cs typeface="Times New Roman" pitchFamily="18" charset="0"/>
              </a:rPr>
              <a:t>Выбор компетенций, оцениваемых в ходе диагностической работы, осуществляется следующим </a:t>
            </a:r>
            <a:r>
              <a:rPr lang="ru-RU" sz="1200" dirty="0" smtClean="0">
                <a:solidFill>
                  <a:prstClr val="black"/>
                </a:solidFill>
                <a:latin typeface="Times New Roman" pitchFamily="18" charset="0"/>
                <a:cs typeface="Times New Roman" pitchFamily="18" charset="0"/>
              </a:rPr>
              <a:t>образом:</a:t>
            </a:r>
          </a:p>
          <a:p>
            <a:pPr indent="457200" algn="just"/>
            <a:r>
              <a:rPr lang="ru-RU" sz="1200" dirty="0" smtClean="0">
                <a:solidFill>
                  <a:prstClr val="black"/>
                </a:solidFill>
                <a:latin typeface="Times New Roman" pitchFamily="18" charset="0"/>
                <a:cs typeface="Times New Roman" pitchFamily="18" charset="0"/>
              </a:rPr>
              <a:t>при </a:t>
            </a:r>
            <a:r>
              <a:rPr lang="ru-RU" sz="1200" dirty="0">
                <a:solidFill>
                  <a:prstClr val="black"/>
                </a:solidFill>
                <a:latin typeface="Times New Roman" pitchFamily="18" charset="0"/>
                <a:cs typeface="Times New Roman" pitchFamily="18" charset="0"/>
              </a:rPr>
              <a:t>наличии (полностью или частично) освоенных обучающимися профессиональных компетенций выбираются </a:t>
            </a:r>
            <a:r>
              <a:rPr lang="ru-RU" sz="1200" b="1" dirty="0">
                <a:solidFill>
                  <a:prstClr val="black"/>
                </a:solidFill>
                <a:latin typeface="Times New Roman" pitchFamily="18" charset="0"/>
                <a:cs typeface="Times New Roman" pitchFamily="18" charset="0"/>
              </a:rPr>
              <a:t>до пяти </a:t>
            </a:r>
            <a:r>
              <a:rPr lang="ru-RU" sz="1200" dirty="0">
                <a:solidFill>
                  <a:prstClr val="black"/>
                </a:solidFill>
                <a:latin typeface="Times New Roman" pitchFamily="18" charset="0"/>
                <a:cs typeface="Times New Roman" pitchFamily="18" charset="0"/>
              </a:rPr>
              <a:t>профессиональных компетенций, при этом приоритет отдается профессиональным компетенциям, освоенным в полном </a:t>
            </a:r>
            <a:r>
              <a:rPr lang="ru-RU" sz="1200" dirty="0" smtClean="0">
                <a:solidFill>
                  <a:prstClr val="black"/>
                </a:solidFill>
                <a:latin typeface="Times New Roman" pitchFamily="18" charset="0"/>
                <a:cs typeface="Times New Roman" pitchFamily="18" charset="0"/>
              </a:rPr>
              <a:t>объеме;</a:t>
            </a:r>
            <a:r>
              <a:rPr lang="ru-RU" sz="1200" dirty="0">
                <a:solidFill>
                  <a:schemeClr val="tx1"/>
                </a:solidFill>
                <a:latin typeface="Times New Roman" pitchFamily="18" charset="0"/>
                <a:cs typeface="Times New Roman" pitchFamily="18" charset="0"/>
              </a:rPr>
              <a:t> </a:t>
            </a:r>
            <a:endParaRPr lang="ru-RU" sz="1200" dirty="0" smtClean="0">
              <a:solidFill>
                <a:schemeClr val="tx1"/>
              </a:solidFill>
              <a:latin typeface="Times New Roman" pitchFamily="18" charset="0"/>
              <a:cs typeface="Times New Roman" pitchFamily="18" charset="0"/>
            </a:endParaRPr>
          </a:p>
          <a:p>
            <a:pPr indent="457200" algn="just"/>
            <a:r>
              <a:rPr lang="ru-RU" sz="1200" dirty="0" smtClean="0">
                <a:solidFill>
                  <a:schemeClr val="tx1"/>
                </a:solidFill>
                <a:latin typeface="Times New Roman" pitchFamily="18" charset="0"/>
                <a:cs typeface="Times New Roman" pitchFamily="18" charset="0"/>
              </a:rPr>
              <a:t>при </a:t>
            </a:r>
            <a:r>
              <a:rPr lang="ru-RU" sz="1200" dirty="0">
                <a:solidFill>
                  <a:schemeClr val="tx1"/>
                </a:solidFill>
                <a:latin typeface="Times New Roman" pitchFamily="18" charset="0"/>
                <a:cs typeface="Times New Roman" pitchFamily="18" charset="0"/>
              </a:rPr>
              <a:t>отсутствии (полностью или частично) освоенных обучающимися профессиональных компетенций выбирается </a:t>
            </a:r>
            <a:r>
              <a:rPr lang="ru-RU" sz="1200" b="1" dirty="0">
                <a:solidFill>
                  <a:schemeClr val="tx1"/>
                </a:solidFill>
                <a:latin typeface="Times New Roman" pitchFamily="18" charset="0"/>
                <a:cs typeface="Times New Roman" pitchFamily="18" charset="0"/>
              </a:rPr>
              <a:t>до пяти </a:t>
            </a:r>
            <a:r>
              <a:rPr lang="ru-RU" sz="1200" dirty="0">
                <a:solidFill>
                  <a:schemeClr val="tx1"/>
                </a:solidFill>
                <a:latin typeface="Times New Roman" pitchFamily="18" charset="0"/>
                <a:cs typeface="Times New Roman" pitchFamily="18" charset="0"/>
              </a:rPr>
              <a:t>(полностью или частично) освоенных общепрофессиональных компетенций, при этом приоритет отдается общепрофессиональным компетенциям, освоенным в полном объеме</a:t>
            </a:r>
            <a:r>
              <a:rPr lang="ru-RU" sz="1200" dirty="0" smtClean="0">
                <a:solidFill>
                  <a:schemeClr val="tx1"/>
                </a:solidFill>
                <a:latin typeface="Times New Roman" pitchFamily="18" charset="0"/>
                <a:cs typeface="Times New Roman" pitchFamily="18" charset="0"/>
              </a:rPr>
              <a:t>;</a:t>
            </a:r>
          </a:p>
          <a:p>
            <a:pPr indent="457200" algn="just"/>
            <a:r>
              <a:rPr lang="ru-RU" sz="1200" dirty="0" smtClean="0">
                <a:solidFill>
                  <a:schemeClr val="tx1"/>
                </a:solidFill>
                <a:latin typeface="Times New Roman" pitchFamily="18" charset="0"/>
                <a:cs typeface="Times New Roman" pitchFamily="18" charset="0"/>
              </a:rPr>
              <a:t> </a:t>
            </a:r>
            <a:r>
              <a:rPr lang="ru-RU" sz="1200" dirty="0">
                <a:solidFill>
                  <a:schemeClr val="tx1"/>
                </a:solidFill>
                <a:latin typeface="Times New Roman" pitchFamily="18" charset="0"/>
                <a:cs typeface="Times New Roman" pitchFamily="18" charset="0"/>
              </a:rPr>
              <a:t>в случае реализации программ СПО на базе ООО допускается проведение диагностической работы по оценке </a:t>
            </a:r>
            <a:r>
              <a:rPr lang="ru-RU" sz="1200" b="1" dirty="0">
                <a:solidFill>
                  <a:schemeClr val="tx1"/>
                </a:solidFill>
                <a:latin typeface="Times New Roman" pitchFamily="18" charset="0"/>
                <a:cs typeface="Times New Roman" pitchFamily="18" charset="0"/>
              </a:rPr>
              <a:t>освоения предметов (дисциплин) </a:t>
            </a:r>
            <a:r>
              <a:rPr lang="ru-RU" sz="1200" dirty="0">
                <a:solidFill>
                  <a:schemeClr val="tx1"/>
                </a:solidFill>
                <a:latin typeface="Times New Roman" pitchFamily="18" charset="0"/>
                <a:cs typeface="Times New Roman" pitchFamily="18" charset="0"/>
              </a:rPr>
              <a:t>СОО при условии, когда объем учебного материала не позволяет проведение диагностической работы по общим и (или) профессиональным компетенциям</a:t>
            </a:r>
            <a:r>
              <a:rPr lang="ru-RU" sz="1200" dirty="0" smtClean="0">
                <a:solidFill>
                  <a:schemeClr val="tx1"/>
                </a:solidFill>
                <a:latin typeface="Times New Roman" pitchFamily="18" charset="0"/>
                <a:cs typeface="Times New Roman" pitchFamily="18" charset="0"/>
              </a:rPr>
              <a:t>.</a:t>
            </a:r>
            <a:endParaRPr lang="ru-RU" sz="1200" dirty="0">
              <a:solidFill>
                <a:prstClr val="black"/>
              </a:solidFill>
              <a:latin typeface="Times New Roman" pitchFamily="18" charset="0"/>
              <a:cs typeface="Times New Roman" pitchFamily="18" charset="0"/>
            </a:endParaRPr>
          </a:p>
        </p:txBody>
      </p:sp>
      <p:sp>
        <p:nvSpPr>
          <p:cNvPr id="31" name="Овал 30"/>
          <p:cNvSpPr/>
          <p:nvPr/>
        </p:nvSpPr>
        <p:spPr>
          <a:xfrm>
            <a:off x="479376" y="4797152"/>
            <a:ext cx="2153741" cy="163975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FF0000"/>
                </a:solidFill>
                <a:latin typeface="Times New Roman" pitchFamily="18" charset="0"/>
                <a:cs typeface="Times New Roman" pitchFamily="18" charset="0"/>
              </a:rPr>
              <a:t>Диагностическая работа </a:t>
            </a:r>
          </a:p>
          <a:p>
            <a:pPr algn="ctr"/>
            <a:r>
              <a:rPr lang="ru-RU" sz="1400" dirty="0" smtClean="0">
                <a:solidFill>
                  <a:srgbClr val="FF0000"/>
                </a:solidFill>
                <a:latin typeface="Times New Roman" pitchFamily="18" charset="0"/>
                <a:cs typeface="Times New Roman" pitchFamily="18" charset="0"/>
              </a:rPr>
              <a:t>не проводится при отсутствии  ФОС</a:t>
            </a:r>
            <a:endParaRPr lang="ru-RU" sz="1400" dirty="0">
              <a:solidFill>
                <a:srgbClr val="FF0000"/>
              </a:solidFill>
              <a:latin typeface="Times New Roman" pitchFamily="18" charset="0"/>
              <a:cs typeface="Times New Roman" pitchFamily="18" charset="0"/>
            </a:endParaRPr>
          </a:p>
        </p:txBody>
      </p:sp>
      <p:sp>
        <p:nvSpPr>
          <p:cNvPr id="32" name="Овал 31"/>
          <p:cNvSpPr/>
          <p:nvPr/>
        </p:nvSpPr>
        <p:spPr>
          <a:xfrm>
            <a:off x="3423145" y="4797152"/>
            <a:ext cx="2153741" cy="163975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FF0000"/>
                </a:solidFill>
                <a:latin typeface="Times New Roman" pitchFamily="18" charset="0"/>
                <a:cs typeface="Times New Roman" pitchFamily="18" charset="0"/>
              </a:rPr>
              <a:t>Протокол о невозможности проведения диагностической работы</a:t>
            </a:r>
            <a:endParaRPr lang="ru-RU" sz="1400" dirty="0">
              <a:solidFill>
                <a:srgbClr val="FF0000"/>
              </a:solidFill>
              <a:latin typeface="Times New Roman" pitchFamily="18" charset="0"/>
              <a:cs typeface="Times New Roman" pitchFamily="18" charset="0"/>
            </a:endParaRPr>
          </a:p>
        </p:txBody>
      </p:sp>
      <p:pic>
        <p:nvPicPr>
          <p:cNvPr id="33" name="Рисунок 32" descr="Восклицательный знак без фона - фото и картинки abrakadabra.fun"/>
          <p:cNvPicPr/>
          <p:nvPr/>
        </p:nvPicPr>
        <p:blipFill rotWithShape="1">
          <a:blip r:embed="rId4" cstate="print">
            <a:extLst>
              <a:ext uri="{28A0092B-C50C-407E-A947-70E740481C1C}">
                <a14:useLocalDpi xmlns:a14="http://schemas.microsoft.com/office/drawing/2010/main" val="0"/>
              </a:ext>
            </a:extLst>
          </a:blip>
          <a:srcRect l="20039" t="14546" r="28323" b="15757"/>
          <a:stretch/>
        </p:blipFill>
        <p:spPr bwMode="auto">
          <a:xfrm>
            <a:off x="5807968" y="4725144"/>
            <a:ext cx="767852" cy="1373280"/>
          </a:xfrm>
          <a:prstGeom prst="rect">
            <a:avLst/>
          </a:prstGeom>
          <a:noFill/>
          <a:ln>
            <a:noFill/>
          </a:ln>
          <a:extLst>
            <a:ext uri="{53640926-AAD7-44D8-BBD7-CCE9431645EC}">
              <a14:shadowObscured xmlns:a14="http://schemas.microsoft.com/office/drawing/2010/main"/>
            </a:ext>
          </a:extLst>
        </p:spPr>
      </p:pic>
      <p:cxnSp>
        <p:nvCxnSpPr>
          <p:cNvPr id="34" name="Прямая со стрелкой 33"/>
          <p:cNvCxnSpPr/>
          <p:nvPr/>
        </p:nvCxnSpPr>
        <p:spPr>
          <a:xfrm>
            <a:off x="2711624" y="5617029"/>
            <a:ext cx="57606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43397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287729" y="4684"/>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999656" y="118870"/>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a:solidFill>
                  <a:prstClr val="white"/>
                </a:solidFill>
                <a:latin typeface="Arial" pitchFamily="34" charset="0"/>
                <a:cs typeface="Arial" pitchFamily="34" charset="0"/>
              </a:rPr>
              <a:t>Требования к оценочным материалам</a:t>
            </a:r>
          </a:p>
        </p:txBody>
      </p:sp>
      <p:pic>
        <p:nvPicPr>
          <p:cNvPr id="2050" name="Picture 2" descr="Z:\Аккредитация\Документы аккредитация\2025\Установочная презентация\Матрица.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29" y="2019649"/>
            <a:ext cx="11603629" cy="349758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9376" y="1098717"/>
            <a:ext cx="11411981" cy="738664"/>
          </a:xfrm>
          <a:prstGeom prst="rect">
            <a:avLst/>
          </a:prstGeom>
        </p:spPr>
        <p:txBody>
          <a:bodyPr wrap="square">
            <a:spAutoFit/>
          </a:bodyPr>
          <a:lstStyle/>
          <a:p>
            <a:pPr lvl="0" algn="ctr"/>
            <a:r>
              <a:rPr lang="ru-RU" sz="1400" b="1" dirty="0" smtClean="0">
                <a:latin typeface="Calibri" panose="020F0502020204030204" pitchFamily="34" charset="0"/>
                <a:cs typeface="Calibri" panose="020F0502020204030204" pitchFamily="34" charset="0"/>
              </a:rPr>
              <a:t>Задания для формирования диагностической работы по основной профессиональной образовательной программе среднего профессионального образования по специальности</a:t>
            </a:r>
            <a:r>
              <a:rPr lang="en-US" sz="1400" b="1" dirty="0" smtClean="0">
                <a:latin typeface="Calibri" panose="020F0502020204030204" pitchFamily="34" charset="0"/>
                <a:cs typeface="Calibri" panose="020F0502020204030204" pitchFamily="34" charset="0"/>
              </a:rPr>
              <a:t>/ </a:t>
            </a:r>
            <a:r>
              <a:rPr lang="ru-RU" sz="1400" b="1" dirty="0" smtClean="0">
                <a:latin typeface="Calibri" panose="020F0502020204030204" pitchFamily="34" charset="0"/>
                <a:cs typeface="Calibri" panose="020F0502020204030204" pitchFamily="34" charset="0"/>
              </a:rPr>
              <a:t>по профессии ………</a:t>
            </a:r>
          </a:p>
          <a:p>
            <a:pPr lvl="0"/>
            <a:r>
              <a:rPr lang="ru-RU" sz="1400" dirty="0" smtClean="0">
                <a:latin typeface="Calibri" panose="020F0502020204030204" pitchFamily="34" charset="0"/>
                <a:cs typeface="Calibri" panose="020F0502020204030204" pitchFamily="34" charset="0"/>
              </a:rPr>
              <a:t>Проверяемые компетенции</a:t>
            </a:r>
            <a:r>
              <a:rPr lang="en-US" sz="1400" dirty="0" smtClean="0">
                <a:latin typeface="Calibri" panose="020F0502020204030204" pitchFamily="34" charset="0"/>
                <a:cs typeface="Calibri" panose="020F0502020204030204" pitchFamily="34" charset="0"/>
              </a:rPr>
              <a:t>:</a:t>
            </a:r>
            <a:r>
              <a:rPr lang="ru-RU" sz="1400" dirty="0">
                <a:latin typeface="Calibri" panose="020F0502020204030204" pitchFamily="34" charset="0"/>
                <a:cs typeface="Calibri" panose="020F0502020204030204" pitchFamily="34" charset="0"/>
              </a:rPr>
              <a:t> </a:t>
            </a:r>
            <a:r>
              <a:rPr lang="ru-RU" sz="1400" dirty="0" smtClean="0">
                <a:latin typeface="Calibri" panose="020F0502020204030204" pitchFamily="34" charset="0"/>
                <a:cs typeface="Calibri" panose="020F0502020204030204" pitchFamily="34" charset="0"/>
              </a:rPr>
              <a:t>………..</a:t>
            </a:r>
            <a:endParaRPr lang="en-US" sz="1400" dirty="0" smtClean="0">
              <a:latin typeface="Calibri" panose="020F0502020204030204" pitchFamily="34" charset="0"/>
              <a:cs typeface="Calibri" panose="020F0502020204030204" pitchFamily="34" charset="0"/>
            </a:endParaRPr>
          </a:p>
        </p:txBody>
      </p:sp>
      <p:sp>
        <p:nvSpPr>
          <p:cNvPr id="8" name="Прямоугольник 7"/>
          <p:cNvSpPr/>
          <p:nvPr/>
        </p:nvSpPr>
        <p:spPr>
          <a:xfrm>
            <a:off x="588674" y="5661248"/>
            <a:ext cx="11411981" cy="954107"/>
          </a:xfrm>
          <a:prstGeom prst="rect">
            <a:avLst/>
          </a:prstGeom>
        </p:spPr>
        <p:txBody>
          <a:bodyPr wrap="square">
            <a:spAutoFit/>
          </a:bodyPr>
          <a:lstStyle/>
          <a:p>
            <a:pPr lvl="0" algn="ctr"/>
            <a:r>
              <a:rPr lang="ru-RU" sz="1400" b="1" dirty="0" smtClean="0">
                <a:solidFill>
                  <a:srgbClr val="FF0000"/>
                </a:solidFill>
                <a:latin typeface="Calibri" panose="020F0502020204030204" pitchFamily="34" charset="0"/>
                <a:cs typeface="Calibri" panose="020F0502020204030204" pitchFamily="34" charset="0"/>
              </a:rPr>
              <a:t>Перечень дисциплин, компетенций, количество заданий определяется совместно с министерством образования Самарской области!</a:t>
            </a:r>
          </a:p>
          <a:p>
            <a:pPr lvl="0" algn="ctr"/>
            <a:endParaRPr lang="ru-RU" sz="1400" b="1" dirty="0" smtClean="0">
              <a:solidFill>
                <a:srgbClr val="FF0000"/>
              </a:solidFill>
              <a:latin typeface="Calibri" panose="020F0502020204030204" pitchFamily="34" charset="0"/>
              <a:cs typeface="Calibri" panose="020F0502020204030204" pitchFamily="34" charset="0"/>
            </a:endParaRPr>
          </a:p>
          <a:p>
            <a:pPr lvl="0" algn="ctr"/>
            <a:r>
              <a:rPr lang="ru-RU" sz="1400" b="1" dirty="0" smtClean="0">
                <a:solidFill>
                  <a:srgbClr val="FF0000"/>
                </a:solidFill>
                <a:latin typeface="Calibri" panose="020F0502020204030204" pitchFamily="34" charset="0"/>
                <a:cs typeface="Calibri" panose="020F0502020204030204" pitchFamily="34" charset="0"/>
              </a:rPr>
              <a:t>Задания для формирования диагностической </a:t>
            </a:r>
            <a:r>
              <a:rPr lang="ru-RU" sz="1400" b="1" dirty="0">
                <a:solidFill>
                  <a:srgbClr val="FF0000"/>
                </a:solidFill>
                <a:latin typeface="Calibri" panose="020F0502020204030204" pitchFamily="34" charset="0"/>
                <a:cs typeface="Calibri" panose="020F0502020204030204" pitchFamily="34" charset="0"/>
              </a:rPr>
              <a:t>работы направляются должностному </a:t>
            </a:r>
            <a:r>
              <a:rPr lang="ru-RU" sz="1400" b="1" dirty="0" smtClean="0">
                <a:solidFill>
                  <a:srgbClr val="FF0000"/>
                </a:solidFill>
                <a:latin typeface="Calibri" panose="020F0502020204030204" pitchFamily="34" charset="0"/>
                <a:cs typeface="Calibri" panose="020F0502020204030204" pitchFamily="34" charset="0"/>
              </a:rPr>
              <a:t>лицу министерства образования Самарской области, утвержденному распоряжением в первый день экспертизы!</a:t>
            </a:r>
            <a:endParaRPr lang="en-US" sz="1400" dirty="0" smtClean="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00710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Аккредитационный</a:t>
            </a:r>
            <a:r>
              <a:rPr lang="ru-RU" sz="2800" b="1" dirty="0" smtClean="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2</a:t>
            </a:r>
          </a:p>
        </p:txBody>
      </p:sp>
      <p:graphicFrame>
        <p:nvGraphicFramePr>
          <p:cNvPr id="9" name="Таблица 8"/>
          <p:cNvGraphicFramePr>
            <a:graphicFrameLocks noGrp="1"/>
          </p:cNvGraphicFramePr>
          <p:nvPr>
            <p:extLst>
              <p:ext uri="{D42A27DB-BD31-4B8C-83A1-F6EECF244321}">
                <p14:modId xmlns:p14="http://schemas.microsoft.com/office/powerpoint/2010/main" val="1309087292"/>
              </p:ext>
            </p:extLst>
          </p:nvPr>
        </p:nvGraphicFramePr>
        <p:xfrm>
          <a:off x="1037439" y="1988840"/>
          <a:ext cx="10747193" cy="4382758"/>
        </p:xfrm>
        <a:graphic>
          <a:graphicData uri="http://schemas.openxmlformats.org/drawingml/2006/table">
            <a:tbl>
              <a:tblPr firstRow="1" bandRow="1">
                <a:tableStyleId>{5C22544A-7EE6-4342-B048-85BDC9FD1C3A}</a:tableStyleId>
              </a:tblPr>
              <a:tblGrid>
                <a:gridCol w="2616688">
                  <a:extLst>
                    <a:ext uri="{9D8B030D-6E8A-4147-A177-3AD203B41FA5}">
                      <a16:colId xmlns:a16="http://schemas.microsoft.com/office/drawing/2014/main" xmlns="" val="20000"/>
                    </a:ext>
                  </a:extLst>
                </a:gridCol>
                <a:gridCol w="2140927">
                  <a:extLst>
                    <a:ext uri="{9D8B030D-6E8A-4147-A177-3AD203B41FA5}">
                      <a16:colId xmlns:a16="http://schemas.microsoft.com/office/drawing/2014/main" xmlns="" val="20001"/>
                    </a:ext>
                  </a:extLst>
                </a:gridCol>
                <a:gridCol w="5989578">
                  <a:extLst>
                    <a:ext uri="{9D8B030D-6E8A-4147-A177-3AD203B41FA5}">
                      <a16:colId xmlns:a16="http://schemas.microsoft.com/office/drawing/2014/main" xmlns="" val="20003"/>
                    </a:ext>
                  </a:extLst>
                </a:gridCol>
              </a:tblGrid>
              <a:tr h="834040">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2</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590778">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a:txBody>
                    <a:bodyPr/>
                    <a:lstStyle/>
                    <a:p>
                      <a:pPr marL="0" algn="ctr" defTabSz="914400" rtl="0" eaLnBrk="1" latinLnBrk="0" hangingPunct="1"/>
                      <a:r>
                        <a:rPr lang="ru-RU" sz="2000" b="0" kern="1200" dirty="0" smtClean="0">
                          <a:solidFill>
                            <a:schemeClr val="dk1"/>
                          </a:solidFill>
                          <a:latin typeface="Times New Roman" pitchFamily="18" charset="0"/>
                          <a:ea typeface="+mn-ea"/>
                          <a:cs typeface="Times New Roman" pitchFamily="18" charset="0"/>
                        </a:rPr>
                        <a:t>Наличие электронной</a:t>
                      </a:r>
                      <a:r>
                        <a:rPr lang="ru-RU" sz="2000" b="0" kern="1200" baseline="0" dirty="0" smtClean="0">
                          <a:solidFill>
                            <a:schemeClr val="dk1"/>
                          </a:solidFill>
                          <a:latin typeface="Times New Roman" pitchFamily="18" charset="0"/>
                          <a:ea typeface="+mn-ea"/>
                          <a:cs typeface="Times New Roman" pitchFamily="18" charset="0"/>
                        </a:rPr>
                        <a:t> информационно-образовательной среды</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1284471">
                <a:tc>
                  <a:txBody>
                    <a:bodyPr/>
                    <a:lstStyle/>
                    <a:p>
                      <a:pPr algn="ctr"/>
                      <a:r>
                        <a:rPr lang="ru-RU" sz="2000" dirty="0" smtClean="0">
                          <a:latin typeface="Times New Roman" pitchFamily="18" charset="0"/>
                          <a:cs typeface="Times New Roman" pitchFamily="18" charset="0"/>
                        </a:rPr>
                        <a:t>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5</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91407">
                <a:tc>
                  <a:txBody>
                    <a:bodyPr/>
                    <a:lstStyle/>
                    <a:p>
                      <a:pPr algn="ctr"/>
                      <a:r>
                        <a:rPr lang="ru-RU" sz="2000" dirty="0" smtClean="0">
                          <a:latin typeface="Times New Roman" pitchFamily="18" charset="0"/>
                          <a:cs typeface="Times New Roman" pitchFamily="18" charset="0"/>
                        </a:rPr>
                        <a:t>не 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3827905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130715"/>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0" y="278191"/>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ts val="600"/>
              </a:spcBef>
            </a:pPr>
            <a:r>
              <a:rPr lang="ru-RU" sz="2800" b="1" dirty="0" smtClean="0">
                <a:solidFill>
                  <a:schemeClr val="bg1"/>
                </a:solidFill>
                <a:latin typeface="Arial" pitchFamily="34" charset="0"/>
                <a:cs typeface="Arial" pitchFamily="34" charset="0"/>
              </a:rPr>
              <a:t>Методика расчета АП</a:t>
            </a:r>
            <a:r>
              <a:rPr lang="ru-RU" sz="2800" b="1" baseline="-25000" dirty="0" smtClean="0">
                <a:solidFill>
                  <a:schemeClr val="bg1"/>
                </a:solidFill>
                <a:latin typeface="Arial" pitchFamily="34" charset="0"/>
                <a:cs typeface="Arial" pitchFamily="34" charset="0"/>
              </a:rPr>
              <a:t>2  </a:t>
            </a:r>
          </a:p>
        </p:txBody>
      </p:sp>
      <p:sp>
        <p:nvSpPr>
          <p:cNvPr id="6" name="Прямоугольник с двумя вырезанными противолежащими углами 5"/>
          <p:cNvSpPr/>
          <p:nvPr/>
        </p:nvSpPr>
        <p:spPr>
          <a:xfrm>
            <a:off x="1037326" y="1648682"/>
            <a:ext cx="10747306" cy="432978"/>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Доступ к сети «</a:t>
            </a:r>
            <a:r>
              <a:rPr lang="ru-RU" sz="2000" b="1" dirty="0" smtClean="0">
                <a:solidFill>
                  <a:schemeClr val="tx1"/>
                </a:solidFill>
                <a:latin typeface="Times New Roman" pitchFamily="18" charset="0"/>
                <a:cs typeface="Times New Roman" pitchFamily="18" charset="0"/>
              </a:rPr>
              <a:t>Интернет</a:t>
            </a:r>
            <a:r>
              <a:rPr lang="ru-RU" sz="2000" dirty="0" smtClean="0">
                <a:solidFill>
                  <a:schemeClr val="tx1"/>
                </a:solidFill>
                <a:latin typeface="Times New Roman" pitchFamily="18" charset="0"/>
                <a:cs typeface="Times New Roman" pitchFamily="18" charset="0"/>
              </a:rPr>
              <a:t>» далее – сеть «Интернет».</a:t>
            </a:r>
            <a:endParaRPr lang="ru-RU" sz="2000" dirty="0">
              <a:solidFill>
                <a:srgbClr val="FF0000"/>
              </a:solidFill>
              <a:latin typeface="Times New Roman" pitchFamily="18" charset="0"/>
              <a:cs typeface="Times New Roman" pitchFamily="18" charset="0"/>
            </a:endParaRPr>
          </a:p>
        </p:txBody>
      </p:sp>
      <p:sp>
        <p:nvSpPr>
          <p:cNvPr id="7" name="TextBox 6"/>
          <p:cNvSpPr txBox="1"/>
          <p:nvPr/>
        </p:nvSpPr>
        <p:spPr>
          <a:xfrm>
            <a:off x="475354" y="181654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8" name="Скругленный прямоугольник 7"/>
          <p:cNvSpPr/>
          <p:nvPr/>
        </p:nvSpPr>
        <p:spPr>
          <a:xfrm>
            <a:off x="1047444" y="1203962"/>
            <a:ext cx="9287638" cy="28971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itchFamily="18" charset="0"/>
                <a:cs typeface="Times New Roman" pitchFamily="18" charset="0"/>
              </a:rPr>
              <a:t>Не менее </a:t>
            </a:r>
            <a:r>
              <a:rPr lang="ru-RU" sz="2000" b="1" dirty="0" smtClean="0">
                <a:solidFill>
                  <a:srgbClr val="FF0000"/>
                </a:solidFill>
                <a:latin typeface="Times New Roman" pitchFamily="18" charset="0"/>
                <a:cs typeface="Times New Roman" pitchFamily="18" charset="0"/>
              </a:rPr>
              <a:t>четырех </a:t>
            </a:r>
            <a:r>
              <a:rPr lang="ru-RU" sz="2000" b="1" dirty="0" smtClean="0">
                <a:solidFill>
                  <a:schemeClr val="tx1"/>
                </a:solidFill>
                <a:latin typeface="Times New Roman" pitchFamily="18" charset="0"/>
                <a:cs typeface="Times New Roman" pitchFamily="18" charset="0"/>
              </a:rPr>
              <a:t>из следующих компонентов:</a:t>
            </a:r>
            <a:endParaRPr lang="ru-RU" sz="2000" b="1" dirty="0">
              <a:solidFill>
                <a:schemeClr val="tx1"/>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047444" y="2166692"/>
            <a:ext cx="10737188" cy="4346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Локальный нормативный акт об </a:t>
            </a:r>
            <a:r>
              <a:rPr lang="ru-RU" sz="2000" b="1" dirty="0" smtClean="0">
                <a:solidFill>
                  <a:schemeClr val="tx1"/>
                </a:solidFill>
                <a:latin typeface="Times New Roman" pitchFamily="18" charset="0"/>
                <a:cs typeface="Times New Roman" pitchFamily="18" charset="0"/>
              </a:rPr>
              <a:t>ЭИОС</a:t>
            </a:r>
            <a:r>
              <a:rPr lang="ru-RU" sz="2000" dirty="0" smtClean="0">
                <a:solidFill>
                  <a:schemeClr val="tx1"/>
                </a:solidFill>
                <a:latin typeface="Times New Roman" pitchFamily="18" charset="0"/>
                <a:cs typeface="Times New Roman" pitchFamily="18" charset="0"/>
              </a:rPr>
              <a:t> (электронная информационно-образовательная среда).</a:t>
            </a:r>
            <a:endParaRPr lang="ru-RU" sz="2000" dirty="0">
              <a:solidFill>
                <a:srgbClr val="FF0000"/>
              </a:solidFill>
              <a:latin typeface="Times New Roman" pitchFamily="18" charset="0"/>
              <a:cs typeface="Times New Roman" pitchFamily="18" charset="0"/>
            </a:endParaRPr>
          </a:p>
        </p:txBody>
      </p:sp>
      <p:sp>
        <p:nvSpPr>
          <p:cNvPr id="10" name="TextBox 9"/>
          <p:cNvSpPr txBox="1"/>
          <p:nvPr/>
        </p:nvSpPr>
        <p:spPr>
          <a:xfrm>
            <a:off x="484165" y="233976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057422" y="2705755"/>
            <a:ext cx="10727209" cy="31445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a:t>
            </a:r>
            <a:r>
              <a:rPr lang="ru-RU" sz="2000" b="1" dirty="0" smtClean="0">
                <a:solidFill>
                  <a:schemeClr val="tx1"/>
                </a:solidFill>
                <a:latin typeface="Times New Roman" pitchFamily="18" charset="0"/>
                <a:cs typeface="Times New Roman" pitchFamily="18" charset="0"/>
              </a:rPr>
              <a:t>электронной библиотечной системе.</a:t>
            </a:r>
            <a:endParaRPr lang="ru-RU" sz="2000" dirty="0">
              <a:solidFill>
                <a:srgbClr val="FF0000"/>
              </a:solidFill>
              <a:latin typeface="Times New Roman" pitchFamily="18" charset="0"/>
              <a:cs typeface="Times New Roman" pitchFamily="18" charset="0"/>
            </a:endParaRPr>
          </a:p>
        </p:txBody>
      </p:sp>
      <p:sp>
        <p:nvSpPr>
          <p:cNvPr id="12" name="TextBox 11"/>
          <p:cNvSpPr txBox="1"/>
          <p:nvPr/>
        </p:nvSpPr>
        <p:spPr>
          <a:xfrm>
            <a:off x="475241" y="2890675"/>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3" name="Прямоугольник с двумя вырезанными противолежащими углами 12"/>
          <p:cNvSpPr/>
          <p:nvPr/>
        </p:nvSpPr>
        <p:spPr>
          <a:xfrm>
            <a:off x="1056709" y="3141247"/>
            <a:ext cx="10727921" cy="871943"/>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a:t>
            </a:r>
            <a:r>
              <a:rPr lang="ru-RU" sz="2000" b="1" dirty="0" smtClean="0">
                <a:solidFill>
                  <a:schemeClr val="tx1"/>
                </a:solidFill>
                <a:latin typeface="Times New Roman" pitchFamily="18" charset="0"/>
                <a:cs typeface="Times New Roman" pitchFamily="18" charset="0"/>
              </a:rPr>
              <a:t>электронным образовательным ресурсам и (или) профессиональным базам данных </a:t>
            </a:r>
            <a:r>
              <a:rPr lang="ru-RU" sz="2000" dirty="0" smtClean="0">
                <a:solidFill>
                  <a:schemeClr val="tx1"/>
                </a:solidFill>
                <a:latin typeface="Times New Roman" pitchFamily="18" charset="0"/>
                <a:cs typeface="Times New Roman" pitchFamily="18" charset="0"/>
              </a:rPr>
              <a:t>(подборка информационных ресурсов по тематикам в соответствии с содержанием реализуемой ОП).</a:t>
            </a:r>
            <a:endParaRPr lang="ru-RU" sz="2000" dirty="0">
              <a:solidFill>
                <a:srgbClr val="FF0000"/>
              </a:solidFill>
              <a:latin typeface="Times New Roman" pitchFamily="18" charset="0"/>
              <a:cs typeface="Times New Roman" pitchFamily="18" charset="0"/>
            </a:endParaRPr>
          </a:p>
        </p:txBody>
      </p:sp>
      <p:sp>
        <p:nvSpPr>
          <p:cNvPr id="14" name="TextBox 13"/>
          <p:cNvSpPr txBox="1"/>
          <p:nvPr/>
        </p:nvSpPr>
        <p:spPr>
          <a:xfrm>
            <a:off x="484166" y="3375416"/>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Прямоугольник с двумя вырезанными противолежащими углами 14"/>
          <p:cNvSpPr/>
          <p:nvPr/>
        </p:nvSpPr>
        <p:spPr>
          <a:xfrm>
            <a:off x="1057423" y="4077072"/>
            <a:ext cx="10727209"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электронной системе учета обучающихся, учета и хранения их образовательных результатов (</a:t>
            </a:r>
            <a:r>
              <a:rPr lang="ru-RU" sz="2000" b="1" dirty="0" smtClean="0">
                <a:solidFill>
                  <a:schemeClr val="tx1"/>
                </a:solidFill>
                <a:latin typeface="Times New Roman" pitchFamily="18" charset="0"/>
                <a:cs typeface="Times New Roman" pitchFamily="18" charset="0"/>
              </a:rPr>
              <a:t>электронный журнал</a:t>
            </a:r>
            <a:r>
              <a:rPr lang="ru-RU" sz="2000" dirty="0" smtClean="0">
                <a:solidFill>
                  <a:schemeClr val="tx1"/>
                </a:solidFill>
                <a:latin typeface="Times New Roman" pitchFamily="18" charset="0"/>
                <a:cs typeface="Times New Roman" pitchFamily="18" charset="0"/>
              </a:rPr>
              <a:t>).</a:t>
            </a:r>
            <a:endParaRPr lang="ru-RU" sz="2000" dirty="0">
              <a:solidFill>
                <a:srgbClr val="FF0000"/>
              </a:solidFill>
              <a:latin typeface="Times New Roman" pitchFamily="18" charset="0"/>
              <a:cs typeface="Times New Roman" pitchFamily="18" charset="0"/>
            </a:endParaRPr>
          </a:p>
        </p:txBody>
      </p:sp>
      <p:sp>
        <p:nvSpPr>
          <p:cNvPr id="16" name="TextBox 15"/>
          <p:cNvSpPr txBox="1"/>
          <p:nvPr/>
        </p:nvSpPr>
        <p:spPr>
          <a:xfrm>
            <a:off x="475240" y="407707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7" name="Прямоугольник с двумя вырезанными противолежащими углами 16"/>
          <p:cNvSpPr/>
          <p:nvPr/>
        </p:nvSpPr>
        <p:spPr>
          <a:xfrm>
            <a:off x="1037778" y="4797152"/>
            <a:ext cx="10746852"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возможности взаимодействия педагогических работников с обучающимися </a:t>
            </a:r>
            <a:r>
              <a:rPr lang="ru-RU" sz="2000" b="1" dirty="0" smtClean="0">
                <a:solidFill>
                  <a:schemeClr val="tx1"/>
                </a:solidFill>
                <a:latin typeface="Times New Roman" pitchFamily="18" charset="0"/>
                <a:cs typeface="Times New Roman" pitchFamily="18" charset="0"/>
              </a:rPr>
              <a:t>(личные кабинеты обучающихся и преподавателей) </a:t>
            </a:r>
            <a:r>
              <a:rPr lang="ru-RU" sz="2000" dirty="0" smtClean="0">
                <a:solidFill>
                  <a:schemeClr val="tx1"/>
                </a:solidFill>
                <a:latin typeface="Times New Roman" pitchFamily="18" charset="0"/>
                <a:cs typeface="Times New Roman" pitchFamily="18" charset="0"/>
              </a:rPr>
              <a:t>в ЭИОС.</a:t>
            </a:r>
            <a:endParaRPr lang="ru-RU" sz="2000" dirty="0">
              <a:solidFill>
                <a:srgbClr val="FF0000"/>
              </a:solidFill>
              <a:latin typeface="Times New Roman" pitchFamily="18" charset="0"/>
              <a:cs typeface="Times New Roman" pitchFamily="18" charset="0"/>
            </a:endParaRPr>
          </a:p>
        </p:txBody>
      </p:sp>
      <p:sp>
        <p:nvSpPr>
          <p:cNvPr id="18" name="TextBox 17"/>
          <p:cNvSpPr txBox="1"/>
          <p:nvPr/>
        </p:nvSpPr>
        <p:spPr>
          <a:xfrm>
            <a:off x="485359" y="479715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9" name="Прямоугольник с двумя вырезанными противолежащими углами 18"/>
          <p:cNvSpPr/>
          <p:nvPr/>
        </p:nvSpPr>
        <p:spPr>
          <a:xfrm>
            <a:off x="1037324" y="5514835"/>
            <a:ext cx="10747308" cy="350411"/>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a:t>
            </a:r>
            <a:r>
              <a:rPr lang="ru-RU" sz="2000" b="1" dirty="0" smtClean="0">
                <a:solidFill>
                  <a:schemeClr val="tx1"/>
                </a:solidFill>
                <a:latin typeface="Times New Roman" pitchFamily="18" charset="0"/>
                <a:cs typeface="Times New Roman" pitchFamily="18" charset="0"/>
              </a:rPr>
              <a:t>электронному расписанию.</a:t>
            </a:r>
            <a:endParaRPr lang="ru-RU" sz="2000" dirty="0">
              <a:solidFill>
                <a:srgbClr val="FF0000"/>
              </a:solidFill>
              <a:latin typeface="Times New Roman" pitchFamily="18" charset="0"/>
              <a:cs typeface="Times New Roman" pitchFamily="18" charset="0"/>
            </a:endParaRPr>
          </a:p>
        </p:txBody>
      </p:sp>
      <p:sp>
        <p:nvSpPr>
          <p:cNvPr id="20" name="TextBox 19"/>
          <p:cNvSpPr txBox="1"/>
          <p:nvPr/>
        </p:nvSpPr>
        <p:spPr>
          <a:xfrm>
            <a:off x="475239" y="548967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21" name="Прямоугольник с двумя вырезанными противолежащими углами 20"/>
          <p:cNvSpPr/>
          <p:nvPr/>
        </p:nvSpPr>
        <p:spPr>
          <a:xfrm>
            <a:off x="1037778" y="6005302"/>
            <a:ext cx="10746852" cy="350411"/>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Личный кабинет в </a:t>
            </a:r>
            <a:r>
              <a:rPr lang="ru-RU" sz="2000" b="1" dirty="0" smtClean="0">
                <a:solidFill>
                  <a:schemeClr val="tx1"/>
                </a:solidFill>
                <a:latin typeface="Times New Roman" pitchFamily="18" charset="0"/>
                <a:cs typeface="Times New Roman" pitchFamily="18" charset="0"/>
              </a:rPr>
              <a:t>ФГИС «Моя школа».</a:t>
            </a:r>
            <a:endParaRPr lang="ru-RU" sz="2000" b="1" dirty="0">
              <a:solidFill>
                <a:srgbClr val="FF0000"/>
              </a:solidFill>
              <a:latin typeface="Times New Roman" pitchFamily="18" charset="0"/>
              <a:cs typeface="Times New Roman" pitchFamily="18" charset="0"/>
            </a:endParaRPr>
          </a:p>
        </p:txBody>
      </p:sp>
      <p:sp>
        <p:nvSpPr>
          <p:cNvPr id="22" name="TextBox 21"/>
          <p:cNvSpPr txBox="1"/>
          <p:nvPr/>
        </p:nvSpPr>
        <p:spPr>
          <a:xfrm>
            <a:off x="494625" y="6033313"/>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1847528" y="6413157"/>
            <a:ext cx="9287638" cy="28971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FF0000"/>
                </a:solidFill>
                <a:latin typeface="Times New Roman" pitchFamily="18" charset="0"/>
                <a:cs typeface="Times New Roman" pitchFamily="18" charset="0"/>
              </a:rPr>
              <a:t>Подтверждается ссылками на соответствующую информацию</a:t>
            </a:r>
            <a:endParaRPr lang="ru-RU"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35135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a:solidFill>
                  <a:schemeClr val="bg1"/>
                </a:solidFill>
                <a:latin typeface="Arial" pitchFamily="34" charset="0"/>
                <a:cs typeface="Arial" pitchFamily="34" charset="0"/>
              </a:rPr>
              <a:t>Аккредитационный</a:t>
            </a:r>
            <a:r>
              <a:rPr lang="ru-RU" sz="2800" b="1" dirty="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4</a:t>
            </a:r>
          </a:p>
        </p:txBody>
      </p:sp>
      <p:graphicFrame>
        <p:nvGraphicFramePr>
          <p:cNvPr id="9" name="Таблица 8"/>
          <p:cNvGraphicFramePr>
            <a:graphicFrameLocks noGrp="1"/>
          </p:cNvGraphicFramePr>
          <p:nvPr>
            <p:extLst>
              <p:ext uri="{D42A27DB-BD31-4B8C-83A1-F6EECF244321}">
                <p14:modId xmlns:p14="http://schemas.microsoft.com/office/powerpoint/2010/main" val="1930291649"/>
              </p:ext>
            </p:extLst>
          </p:nvPr>
        </p:nvGraphicFramePr>
        <p:xfrm>
          <a:off x="1037438" y="1988840"/>
          <a:ext cx="10531169" cy="4382758"/>
        </p:xfrm>
        <a:graphic>
          <a:graphicData uri="http://schemas.openxmlformats.org/drawingml/2006/table">
            <a:tbl>
              <a:tblPr firstRow="1" bandRow="1">
                <a:tableStyleId>{5C22544A-7EE6-4342-B048-85BDC9FD1C3A}</a:tableStyleId>
              </a:tblPr>
              <a:tblGrid>
                <a:gridCol w="2491244">
                  <a:extLst>
                    <a:ext uri="{9D8B030D-6E8A-4147-A177-3AD203B41FA5}">
                      <a16:colId xmlns:a16="http://schemas.microsoft.com/office/drawing/2014/main" xmlns="" val="20000"/>
                    </a:ext>
                  </a:extLst>
                </a:gridCol>
                <a:gridCol w="2038291">
                  <a:extLst>
                    <a:ext uri="{9D8B030D-6E8A-4147-A177-3AD203B41FA5}">
                      <a16:colId xmlns:a16="http://schemas.microsoft.com/office/drawing/2014/main" xmlns="" val="20001"/>
                    </a:ext>
                  </a:extLst>
                </a:gridCol>
                <a:gridCol w="6001634">
                  <a:extLst>
                    <a:ext uri="{9D8B030D-6E8A-4147-A177-3AD203B41FA5}">
                      <a16:colId xmlns:a16="http://schemas.microsoft.com/office/drawing/2014/main" xmlns="" val="20003"/>
                    </a:ext>
                  </a:extLst>
                </a:gridCol>
              </a:tblGrid>
              <a:tr h="834040">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4</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590778">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a:txBody>
                    <a:bodyPr/>
                    <a:lstStyle/>
                    <a:p>
                      <a:pPr marL="0" algn="ctr" defTabSz="914400" rtl="0" eaLnBrk="1" latinLnBrk="0" hangingPunct="1"/>
                      <a:r>
                        <a:rPr lang="ru-RU" sz="2000" b="0" kern="1200" dirty="0" smtClean="0">
                          <a:solidFill>
                            <a:schemeClr val="dk1"/>
                          </a:solidFill>
                          <a:latin typeface="Times New Roman" pitchFamily="18" charset="0"/>
                          <a:ea typeface="+mn-ea"/>
                          <a:cs typeface="Times New Roman" pitchFamily="18" charset="0"/>
                        </a:rPr>
                        <a:t>Наличие внутренней системы оценки качества образования</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1284471">
                <a:tc>
                  <a:txBody>
                    <a:bodyPr/>
                    <a:lstStyle/>
                    <a:p>
                      <a:pPr algn="ctr"/>
                      <a:r>
                        <a:rPr lang="ru-RU" sz="2000" dirty="0" smtClean="0">
                          <a:latin typeface="Times New Roman" pitchFamily="18" charset="0"/>
                          <a:cs typeface="Times New Roman" pitchFamily="18" charset="0"/>
                        </a:rPr>
                        <a:t>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10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91407">
                <a:tc>
                  <a:txBody>
                    <a:bodyPr/>
                    <a:lstStyle/>
                    <a:p>
                      <a:pPr algn="ctr"/>
                      <a:r>
                        <a:rPr lang="ru-RU" sz="2000" dirty="0" smtClean="0">
                          <a:latin typeface="Times New Roman" pitchFamily="18" charset="0"/>
                          <a:cs typeface="Times New Roman" pitchFamily="18" charset="0"/>
                        </a:rPr>
                        <a:t>не 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7733272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показателя АП</a:t>
            </a:r>
            <a:r>
              <a:rPr lang="ru-RU" sz="2800" b="1" baseline="-25000" dirty="0">
                <a:solidFill>
                  <a:schemeClr val="bg1"/>
                </a:solidFill>
                <a:latin typeface="Arial" pitchFamily="34" charset="0"/>
                <a:cs typeface="Arial" pitchFamily="34" charset="0"/>
              </a:rPr>
              <a:t>4</a:t>
            </a:r>
            <a:r>
              <a:rPr lang="ru-RU" sz="2800" b="1" baseline="-25000" dirty="0" smtClean="0">
                <a:solidFill>
                  <a:schemeClr val="bg1"/>
                </a:solidFill>
                <a:latin typeface="Arial" pitchFamily="34" charset="0"/>
                <a:cs typeface="Arial" pitchFamily="34" charset="0"/>
              </a:rPr>
              <a:t>  </a:t>
            </a:r>
          </a:p>
        </p:txBody>
      </p:sp>
      <p:sp>
        <p:nvSpPr>
          <p:cNvPr id="6" name="Прямоугольник с двумя вырезанными противолежащими углами 5"/>
          <p:cNvSpPr/>
          <p:nvPr/>
        </p:nvSpPr>
        <p:spPr>
          <a:xfrm>
            <a:off x="1190091" y="1418759"/>
            <a:ext cx="10594540" cy="432978"/>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rgbClr val="FF0000"/>
                </a:solidFill>
                <a:latin typeface="Times New Roman" pitchFamily="18" charset="0"/>
                <a:cs typeface="Times New Roman" pitchFamily="18" charset="0"/>
              </a:rPr>
              <a:t>Информация по критерию 2 предоставляется по образовательной программе СПО!!!</a:t>
            </a:r>
            <a:endParaRPr lang="ru-RU" sz="2000" dirty="0">
              <a:solidFill>
                <a:srgbClr val="FF0000"/>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170146" y="2058243"/>
            <a:ext cx="10574750" cy="3497536"/>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Критерии внутренней системы оценки качества образования:</a:t>
            </a:r>
          </a:p>
          <a:p>
            <a:pPr marL="342900" indent="-342900" algn="just">
              <a:buFont typeface="+mj-lt"/>
              <a:buAutoNum type="arabicPeriod"/>
            </a:pPr>
            <a:r>
              <a:rPr lang="ru-RU" sz="2000" dirty="0" smtClean="0">
                <a:solidFill>
                  <a:schemeClr val="tx1"/>
                </a:solidFill>
                <a:latin typeface="Times New Roman" pitchFamily="18" charset="0"/>
                <a:cs typeface="Times New Roman" pitchFamily="18" charset="0"/>
              </a:rPr>
              <a:t>Локальный нормативный акт о внутренней системе оценки качества образования;</a:t>
            </a:r>
          </a:p>
          <a:p>
            <a:pPr marL="342900" indent="-342900" algn="just">
              <a:buFont typeface="+mj-lt"/>
              <a:buAutoNum type="arabicPeriod"/>
            </a:pPr>
            <a:r>
              <a:rPr lang="ru-RU" sz="2000" dirty="0" smtClean="0">
                <a:solidFill>
                  <a:schemeClr val="tx1"/>
                </a:solidFill>
                <a:latin typeface="Times New Roman" pitchFamily="18" charset="0"/>
                <a:cs typeface="Times New Roman" pitchFamily="18" charset="0"/>
              </a:rPr>
              <a:t>Отчет о </a:t>
            </a:r>
            <a:r>
              <a:rPr lang="ru-RU" sz="2000" dirty="0" err="1" smtClean="0">
                <a:solidFill>
                  <a:schemeClr val="tx1"/>
                </a:solidFill>
                <a:latin typeface="Times New Roman" pitchFamily="18" charset="0"/>
                <a:cs typeface="Times New Roman" pitchFamily="18" charset="0"/>
              </a:rPr>
              <a:t>самообследовании</a:t>
            </a:r>
            <a:r>
              <a:rPr lang="ru-RU" sz="2000" dirty="0" smtClean="0">
                <a:solidFill>
                  <a:schemeClr val="tx1"/>
                </a:solidFill>
                <a:latin typeface="Times New Roman" pitchFamily="18" charset="0"/>
                <a:cs typeface="Times New Roman" pitchFamily="18" charset="0"/>
              </a:rPr>
              <a:t> ( или отдельные материалы), включающий информацию о:</a:t>
            </a:r>
          </a:p>
          <a:p>
            <a:pPr marL="285750" indent="-285750" algn="just">
              <a:buFont typeface="Arial" pitchFamily="34" charset="0"/>
              <a:buChar char="•"/>
            </a:pPr>
            <a:r>
              <a:rPr lang="ru-RU" sz="2000" dirty="0" smtClean="0">
                <a:solidFill>
                  <a:schemeClr val="tx1"/>
                </a:solidFill>
                <a:latin typeface="Times New Roman" pitchFamily="18" charset="0"/>
                <a:cs typeface="Times New Roman" pitchFamily="18" charset="0"/>
              </a:rPr>
              <a:t>результатах опросов работодателей и (или) их объединений, иных юридических и (или) физических лиц об удовлетворенности качеством образования;</a:t>
            </a:r>
          </a:p>
          <a:p>
            <a:pPr marL="285750" indent="-285750" algn="just">
              <a:buFont typeface="Arial" pitchFamily="34" charset="0"/>
              <a:buChar char="•"/>
            </a:pPr>
            <a:r>
              <a:rPr lang="ru-RU" sz="2000" dirty="0" smtClean="0">
                <a:solidFill>
                  <a:schemeClr val="tx1"/>
                </a:solidFill>
                <a:latin typeface="Times New Roman" pitchFamily="18" charset="0"/>
                <a:cs typeface="Times New Roman" pitchFamily="18" charset="0"/>
              </a:rPr>
              <a:t>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образовательной программы СПО;</a:t>
            </a:r>
          </a:p>
          <a:p>
            <a:pPr marL="285750" indent="-285750" algn="just">
              <a:buFont typeface="Arial" pitchFamily="34" charset="0"/>
              <a:buChar char="•"/>
            </a:pPr>
            <a:r>
              <a:rPr lang="ru-RU" sz="2000" dirty="0" smtClean="0">
                <a:solidFill>
                  <a:schemeClr val="tx1"/>
                </a:solidFill>
                <a:latin typeface="Times New Roman" pitchFamily="18" charset="0"/>
                <a:cs typeface="Times New Roman" pitchFamily="18" charset="0"/>
              </a:rPr>
              <a:t>результатах опросов обучающихся профессиональной организации об удовлетворенности условиями, содержанием, организацией и качеством образовательного процесса в целом и отдельных дисциплин (модулей) и практик.</a:t>
            </a:r>
            <a:endParaRPr lang="ru-RU" sz="2000" dirty="0">
              <a:solidFill>
                <a:srgbClr val="FF0000"/>
              </a:solidFill>
              <a:latin typeface="Times New Roman" pitchFamily="18" charset="0"/>
              <a:cs typeface="Times New Roman" pitchFamily="18" charset="0"/>
            </a:endParaRPr>
          </a:p>
        </p:txBody>
      </p:sp>
      <p:sp>
        <p:nvSpPr>
          <p:cNvPr id="10" name="Скругленный прямоугольник 9"/>
          <p:cNvSpPr/>
          <p:nvPr/>
        </p:nvSpPr>
        <p:spPr>
          <a:xfrm>
            <a:off x="1190091" y="6022097"/>
            <a:ext cx="10243137" cy="865596"/>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itchFamily="18" charset="0"/>
                <a:cs typeface="Times New Roman" pitchFamily="18" charset="0"/>
              </a:rPr>
              <a:t>Подтверждается ссылками на соответствующие разделы официального сайта</a:t>
            </a:r>
            <a:endParaRPr lang="ru-RU" sz="2000" b="1" dirty="0">
              <a:solidFill>
                <a:srgbClr val="FF0000"/>
              </a:solidFill>
              <a:latin typeface="Times New Roman" pitchFamily="18" charset="0"/>
              <a:cs typeface="Times New Roman" pitchFamily="18" charset="0"/>
            </a:endParaRPr>
          </a:p>
        </p:txBody>
      </p:sp>
      <p:sp>
        <p:nvSpPr>
          <p:cNvPr id="13" name="TextBox 12"/>
          <p:cNvSpPr txBox="1"/>
          <p:nvPr/>
        </p:nvSpPr>
        <p:spPr>
          <a:xfrm>
            <a:off x="548776" y="1343647"/>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522439" y="20489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7" name="Прямоугольник 6"/>
          <p:cNvSpPr/>
          <p:nvPr/>
        </p:nvSpPr>
        <p:spPr>
          <a:xfrm>
            <a:off x="1473722" y="5722276"/>
            <a:ext cx="10954814" cy="646331"/>
          </a:xfrm>
          <a:prstGeom prst="rect">
            <a:avLst/>
          </a:prstGeom>
        </p:spPr>
        <p:txBody>
          <a:bodyPr wrap="square">
            <a:spAutoFit/>
          </a:bodyPr>
          <a:lstStyle/>
          <a:p>
            <a:r>
              <a:rPr lang="ru-RU" dirty="0" smtClean="0">
                <a:solidFill>
                  <a:srgbClr val="00B050"/>
                </a:solidFill>
                <a:latin typeface="Times New Roman" panose="02020603050405020304" pitchFamily="18" charset="0"/>
                <a:cs typeface="Times New Roman" panose="02020603050405020304" pitchFamily="18" charset="0"/>
              </a:rPr>
              <a:t>Информация </a:t>
            </a:r>
            <a:r>
              <a:rPr lang="ru-RU" dirty="0">
                <a:solidFill>
                  <a:srgbClr val="00B050"/>
                </a:solidFill>
                <a:latin typeface="Times New Roman" panose="02020603050405020304" pitchFamily="18" charset="0"/>
                <a:cs typeface="Times New Roman" panose="02020603050405020304" pitchFamily="18" charset="0"/>
              </a:rPr>
              <a:t>по показателю предоставляется за период реализации образовательной </a:t>
            </a:r>
            <a:r>
              <a:rPr lang="ru-RU" dirty="0" smtClean="0">
                <a:solidFill>
                  <a:srgbClr val="00B050"/>
                </a:solidFill>
                <a:latin typeface="Times New Roman" panose="02020603050405020304" pitchFamily="18" charset="0"/>
                <a:cs typeface="Times New Roman" panose="02020603050405020304" pitchFamily="18" charset="0"/>
              </a:rPr>
              <a:t>программы!</a:t>
            </a:r>
          </a:p>
          <a:p>
            <a:pPr algn="ctr"/>
            <a:r>
              <a:rPr lang="ru-RU" dirty="0" smtClean="0">
                <a:solidFill>
                  <a:srgbClr val="00B050"/>
                </a:solidFill>
                <a:latin typeface="Times New Roman" panose="02020603050405020304" pitchFamily="18" charset="0"/>
                <a:cs typeface="Times New Roman" panose="02020603050405020304" pitchFamily="18" charset="0"/>
              </a:rPr>
              <a:t>Регулярность!</a:t>
            </a:r>
            <a:endParaRPr lang="ru-RU"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9839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7438" y="1484786"/>
            <a:ext cx="236772" cy="395356"/>
          </a:xfrm>
          <a:prstGeom prst="rect">
            <a:avLst/>
          </a:prstGeom>
          <a:noFill/>
        </p:spPr>
        <p:txBody>
          <a:bodyPr wrap="none" lIns="117209" tIns="58606" rIns="117209" bIns="58606" rtlCol="0">
            <a:spAutoFit/>
          </a:bodyPr>
          <a:lstStyle/>
          <a:p>
            <a:endParaRPr lang="ru-RU" dirty="0">
              <a:solidFill>
                <a:prstClr val="black"/>
              </a:solidFill>
            </a:endParaRPr>
          </a:p>
        </p:txBody>
      </p:sp>
      <p:graphicFrame>
        <p:nvGraphicFramePr>
          <p:cNvPr id="45" name="Таблица 44"/>
          <p:cNvGraphicFramePr>
            <a:graphicFrameLocks noGrp="1"/>
          </p:cNvGraphicFramePr>
          <p:nvPr>
            <p:extLst>
              <p:ext uri="{D42A27DB-BD31-4B8C-83A1-F6EECF244321}">
                <p14:modId xmlns:p14="http://schemas.microsoft.com/office/powerpoint/2010/main" val="476535638"/>
              </p:ext>
            </p:extLst>
          </p:nvPr>
        </p:nvGraphicFramePr>
        <p:xfrm>
          <a:off x="407368" y="1052736"/>
          <a:ext cx="11665296" cy="4854122"/>
        </p:xfrm>
        <a:graphic>
          <a:graphicData uri="http://schemas.openxmlformats.org/drawingml/2006/table">
            <a:tbl>
              <a:tblPr firstRow="1" firstCol="1" bandRow="1">
                <a:tableStyleId>{5C22544A-7EE6-4342-B048-85BDC9FD1C3A}</a:tableStyleId>
              </a:tblPr>
              <a:tblGrid>
                <a:gridCol w="233306">
                  <a:extLst>
                    <a:ext uri="{9D8B030D-6E8A-4147-A177-3AD203B41FA5}">
                      <a16:colId xmlns="" xmlns:a16="http://schemas.microsoft.com/office/drawing/2014/main" val="20000"/>
                    </a:ext>
                  </a:extLst>
                </a:gridCol>
                <a:gridCol w="7615566">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tblGrid>
              <a:tr h="360041">
                <a:tc gridSpan="2">
                  <a:txBody>
                    <a:bodyPr/>
                    <a:lstStyle/>
                    <a:p>
                      <a:pPr algn="ctr" fontAlgn="base">
                        <a:lnSpc>
                          <a:spcPct val="107000"/>
                        </a:lnSpc>
                        <a:spcAft>
                          <a:spcPts val="0"/>
                        </a:spcAft>
                      </a:pPr>
                      <a:r>
                        <a:rPr lang="ru-RU" sz="1400" dirty="0">
                          <a:effectLst/>
                          <a:latin typeface="Arial" pitchFamily="34" charset="0"/>
                          <a:cs typeface="Arial" pitchFamily="34" charset="0"/>
                        </a:rPr>
                        <a:t>Наименование показателя</a:t>
                      </a:r>
                      <a:endParaRPr lang="ru-RU" sz="1400" dirty="0">
                        <a:effectLst/>
                        <a:latin typeface="Arial" pitchFamily="34" charset="0"/>
                        <a:ea typeface="Calibri"/>
                        <a:cs typeface="Arial" pitchFamily="34" charset="0"/>
                      </a:endParaRPr>
                    </a:p>
                  </a:txBody>
                  <a:tcPr marL="82550" marR="82550" marT="0" marB="0" anchor="ctr"/>
                </a:tc>
                <a:tc hMerge="1">
                  <a:txBody>
                    <a:bodyPr/>
                    <a:lstStyle/>
                    <a:p>
                      <a:pPr algn="ctr" fontAlgn="base">
                        <a:lnSpc>
                          <a:spcPct val="107000"/>
                        </a:lnSpc>
                        <a:spcAft>
                          <a:spcPts val="0"/>
                        </a:spcAft>
                      </a:pPr>
                      <a:endParaRPr lang="ru-RU" sz="1100" dirty="0">
                        <a:effectLst/>
                        <a:latin typeface="Calibri"/>
                        <a:ea typeface="Calibri"/>
                        <a:cs typeface="Times New Roman"/>
                      </a:endParaRPr>
                    </a:p>
                  </a:txBody>
                  <a:tcPr marL="82550" marR="82550" marT="0" marB="0"/>
                </a:tc>
                <a:tc>
                  <a:txBody>
                    <a:bodyPr/>
                    <a:lstStyle/>
                    <a:p>
                      <a:pPr algn="ctr" fontAlgn="base">
                        <a:lnSpc>
                          <a:spcPct val="107000"/>
                        </a:lnSpc>
                        <a:spcAft>
                          <a:spcPts val="0"/>
                        </a:spcAft>
                      </a:pPr>
                      <a:r>
                        <a:rPr lang="ru-RU" sz="1400" dirty="0">
                          <a:effectLst/>
                          <a:latin typeface="Arial" pitchFamily="34" charset="0"/>
                          <a:cs typeface="Arial" pitchFamily="34" charset="0"/>
                        </a:rPr>
                        <a:t>Значение</a:t>
                      </a:r>
                      <a:endParaRPr lang="ru-RU" sz="1400" dirty="0">
                        <a:effectLst/>
                        <a:latin typeface="Arial" pitchFamily="34" charset="0"/>
                        <a:ea typeface="Calibri"/>
                        <a:cs typeface="Arial" pitchFamily="34" charset="0"/>
                      </a:endParaRPr>
                    </a:p>
                  </a:txBody>
                  <a:tcPr marL="82550" marR="82550" marT="0" marB="0" anchor="ctr"/>
                </a:tc>
                <a:tc>
                  <a:txBody>
                    <a:bodyPr/>
                    <a:lstStyle/>
                    <a:p>
                      <a:pPr algn="ctr" fontAlgn="base">
                        <a:lnSpc>
                          <a:spcPct val="107000"/>
                        </a:lnSpc>
                        <a:spcAft>
                          <a:spcPts val="0"/>
                        </a:spcAft>
                      </a:pPr>
                      <a:r>
                        <a:rPr lang="ru-RU" sz="1400" dirty="0">
                          <a:effectLst/>
                          <a:latin typeface="Arial" pitchFamily="34" charset="0"/>
                          <a:cs typeface="Arial" pitchFamily="34" charset="0"/>
                        </a:rPr>
                        <a:t>Баллы</a:t>
                      </a:r>
                      <a:endParaRPr lang="ru-RU" sz="1400" dirty="0">
                        <a:effectLst/>
                        <a:latin typeface="Arial" pitchFamily="34" charset="0"/>
                        <a:ea typeface="Calibri"/>
                        <a:cs typeface="Arial" pitchFamily="34" charset="0"/>
                      </a:endParaRPr>
                    </a:p>
                  </a:txBody>
                  <a:tcPr marL="82550" marR="82550" marT="0" marB="0" anchor="ctr"/>
                </a:tc>
                <a:extLst>
                  <a:ext uri="{0D108BD9-81ED-4DB2-BD59-A6C34878D82A}">
                    <a16:rowId xmlns="" xmlns:a16="http://schemas.microsoft.com/office/drawing/2014/main" val="10000"/>
                  </a:ext>
                </a:extLst>
              </a:tr>
              <a:tr h="216024">
                <a:tc rowSpan="2">
                  <a:txBody>
                    <a:bodyPr/>
                    <a:lstStyle/>
                    <a:p>
                      <a:pPr algn="ctr" fontAlgn="base">
                        <a:lnSpc>
                          <a:spcPct val="107000"/>
                        </a:lnSpc>
                        <a:spcAft>
                          <a:spcPts val="0"/>
                        </a:spcAft>
                      </a:pPr>
                      <a:r>
                        <a:rPr lang="ru-RU" sz="1000" dirty="0" smtClean="0">
                          <a:effectLst/>
                          <a:latin typeface="Arial" pitchFamily="34" charset="0"/>
                          <a:cs typeface="Arial" pitchFamily="34" charset="0"/>
                        </a:rPr>
                        <a:t>1</a:t>
                      </a:r>
                      <a:endParaRPr lang="ru-RU" sz="1000" dirty="0">
                        <a:effectLst/>
                        <a:latin typeface="Arial" pitchFamily="34" charset="0"/>
                        <a:ea typeface="Calibri"/>
                        <a:cs typeface="Arial" pitchFamily="34" charset="0"/>
                      </a:endParaRPr>
                    </a:p>
                  </a:txBody>
                  <a:tcPr marL="82550" marR="82550" marT="0" marB="0" anchor="ctr"/>
                </a:tc>
                <a:tc rowSpan="2">
                  <a:txBody>
                    <a:bodyPr/>
                    <a:lstStyle/>
                    <a:p>
                      <a:pPr algn="just" fontAlgn="base">
                        <a:lnSpc>
                          <a:spcPct val="107000"/>
                        </a:lnSpc>
                        <a:spcAft>
                          <a:spcPts val="0"/>
                        </a:spcAft>
                      </a:pPr>
                      <a:r>
                        <a:rPr lang="ru-RU" sz="1000" kern="1200" dirty="0" smtClean="0">
                          <a:solidFill>
                            <a:schemeClr val="tx1"/>
                          </a:solidFill>
                          <a:effectLst/>
                          <a:latin typeface="Arial" pitchFamily="34" charset="0"/>
                          <a:ea typeface="+mn-ea"/>
                          <a:cs typeface="Arial" pitchFamily="34" charset="0"/>
                        </a:rPr>
                        <a:t>Соответствие структуры и содержания ОП, установленным ФГОС – </a:t>
                      </a:r>
                      <a:r>
                        <a:rPr lang="ru-RU" sz="1000" b="1" kern="1200" dirty="0" smtClean="0">
                          <a:solidFill>
                            <a:schemeClr val="tx1"/>
                          </a:solidFill>
                          <a:effectLst/>
                          <a:latin typeface="Arial" pitchFamily="34" charset="0"/>
                          <a:ea typeface="+mn-ea"/>
                          <a:cs typeface="Arial" pitchFamily="34" charset="0"/>
                        </a:rPr>
                        <a:t>АП</a:t>
                      </a:r>
                      <a:r>
                        <a:rPr lang="ru-RU" sz="1000" b="1" kern="1200" baseline="-25000" dirty="0" smtClean="0">
                          <a:solidFill>
                            <a:schemeClr val="tx1"/>
                          </a:solidFill>
                          <a:effectLst/>
                          <a:latin typeface="Arial" pitchFamily="34" charset="0"/>
                          <a:ea typeface="+mn-ea"/>
                          <a:cs typeface="Arial" pitchFamily="34" charset="0"/>
                        </a:rPr>
                        <a:t>1</a:t>
                      </a:r>
                      <a:endParaRPr lang="ru-RU" sz="1000" b="1" kern="1200" baseline="-25000" dirty="0">
                        <a:solidFill>
                          <a:schemeClr val="tx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a:effectLst/>
                          <a:latin typeface="Times New Roman"/>
                          <a:ea typeface="Times New Roman"/>
                          <a:cs typeface="Times New Roman"/>
                        </a:rPr>
                        <a:t>Соответствует</a:t>
                      </a:r>
                      <a:endParaRPr lang="ru-RU" sz="1000">
                        <a:effectLst/>
                        <a:latin typeface="Calibri"/>
                        <a:ea typeface="Times New Roman"/>
                        <a:cs typeface="Times New Roman"/>
                      </a:endParaRPr>
                    </a:p>
                  </a:txBody>
                  <a:tcPr marL="0" marR="0" marT="0" marB="0">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solidFill>
                      <a:schemeClr val="tx2">
                        <a:lumMod val="20000"/>
                        <a:lumOff val="80000"/>
                      </a:schemeClr>
                    </a:solidFill>
                  </a:tcPr>
                </a:tc>
                <a:extLst>
                  <a:ext uri="{0D108BD9-81ED-4DB2-BD59-A6C34878D82A}">
                    <a16:rowId xmlns="" xmlns:a16="http://schemas.microsoft.com/office/drawing/2014/main" val="10001"/>
                  </a:ext>
                </a:extLst>
              </a:tr>
              <a:tr h="0">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a:effectLst/>
                          <a:latin typeface="Times New Roman"/>
                          <a:ea typeface="Times New Roman"/>
                          <a:cs typeface="Times New Roman"/>
                        </a:rPr>
                        <a:t>Не соответствует</a:t>
                      </a:r>
                      <a:endParaRPr lang="ru-RU" sz="100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192284">
                <a:tc rowSpan="2">
                  <a:txBody>
                    <a:bodyPr/>
                    <a:lstStyle/>
                    <a:p>
                      <a:pPr algn="ctr" fontAlgn="base">
                        <a:lnSpc>
                          <a:spcPct val="107000"/>
                        </a:lnSpc>
                        <a:spcAft>
                          <a:spcPts val="0"/>
                        </a:spcAft>
                      </a:pPr>
                      <a:r>
                        <a:rPr lang="ru-RU" sz="1000" dirty="0" smtClean="0">
                          <a:effectLst/>
                          <a:latin typeface="Arial" pitchFamily="34" charset="0"/>
                          <a:cs typeface="Arial" pitchFamily="34" charset="0"/>
                        </a:rPr>
                        <a:t>2</a:t>
                      </a:r>
                      <a:endParaRPr lang="ru-RU" sz="1000" dirty="0">
                        <a:effectLst/>
                        <a:latin typeface="Arial" pitchFamily="34" charset="0"/>
                        <a:ea typeface="Calibri"/>
                        <a:cs typeface="Arial" pitchFamily="34" charset="0"/>
                      </a:endParaRPr>
                    </a:p>
                  </a:txBody>
                  <a:tcPr marL="82550" marR="82550" marT="0" marB="0" anchor="ctr"/>
                </a:tc>
                <a:tc rowSpan="2">
                  <a:txBody>
                    <a:bodyPr/>
                    <a:lstStyle/>
                    <a:p>
                      <a:pPr marL="0" marR="0" indent="0" algn="just" defTabSz="914400" rtl="0" eaLnBrk="1" fontAlgn="base" latinLnBrk="0" hangingPunct="1">
                        <a:lnSpc>
                          <a:spcPct val="107000"/>
                        </a:lnSpc>
                        <a:spcBef>
                          <a:spcPts val="0"/>
                        </a:spcBef>
                        <a:spcAft>
                          <a:spcPts val="0"/>
                        </a:spcAft>
                        <a:buClrTx/>
                        <a:buSzTx/>
                        <a:buFontTx/>
                        <a:buNone/>
                        <a:tabLst/>
                        <a:defRPr/>
                      </a:pPr>
                      <a:r>
                        <a:rPr lang="ru-RU" sz="1000" kern="1200" dirty="0" smtClean="0">
                          <a:solidFill>
                            <a:schemeClr val="dk1"/>
                          </a:solidFill>
                          <a:effectLst/>
                          <a:latin typeface="Arial" pitchFamily="34" charset="0"/>
                          <a:ea typeface="+mn-ea"/>
                          <a:cs typeface="Arial" pitchFamily="34" charset="0"/>
                        </a:rPr>
                        <a:t>Соответствие планируемых результатов освоения ОП требованиям, </a:t>
                      </a:r>
                      <a:r>
                        <a:rPr lang="ru-RU" sz="1000" kern="1200" dirty="0" smtClean="0">
                          <a:solidFill>
                            <a:schemeClr val="tx1"/>
                          </a:solidFill>
                          <a:effectLst/>
                          <a:latin typeface="Arial" pitchFamily="34" charset="0"/>
                          <a:ea typeface="+mn-ea"/>
                          <a:cs typeface="Arial" pitchFamily="34" charset="0"/>
                        </a:rPr>
                        <a:t>установленным ФГОС – </a:t>
                      </a:r>
                      <a:r>
                        <a:rPr lang="ru-RU" sz="1000" b="1" kern="1200" dirty="0" smtClean="0">
                          <a:solidFill>
                            <a:schemeClr val="tx1"/>
                          </a:solidFill>
                          <a:effectLst/>
                          <a:latin typeface="Arial" pitchFamily="34" charset="0"/>
                          <a:ea typeface="+mn-ea"/>
                          <a:cs typeface="Arial" pitchFamily="34" charset="0"/>
                        </a:rPr>
                        <a:t>АП</a:t>
                      </a:r>
                      <a:r>
                        <a:rPr lang="ru-RU" sz="1000" b="1" kern="1200" baseline="-25000" dirty="0" smtClean="0">
                          <a:solidFill>
                            <a:schemeClr val="tx1"/>
                          </a:solidFill>
                          <a:effectLst/>
                          <a:latin typeface="Arial" pitchFamily="34" charset="0"/>
                          <a:ea typeface="+mn-ea"/>
                          <a:cs typeface="Arial" pitchFamily="34" charset="0"/>
                        </a:rPr>
                        <a:t>2</a:t>
                      </a:r>
                      <a:endParaRPr lang="ru-RU" sz="1000" b="1" kern="1200" dirty="0">
                        <a:solidFill>
                          <a:schemeClr val="dk1"/>
                        </a:solidFill>
                        <a:effectLst/>
                        <a:latin typeface="Arial" pitchFamily="34" charset="0"/>
                        <a:ea typeface="+mn-ea"/>
                        <a:cs typeface="Arial" pitchFamily="34" charset="0"/>
                      </a:endParaRPr>
                    </a:p>
                  </a:txBody>
                  <a:tcPr marL="82550" marR="82550" marT="0" marB="0" anchor="ctr">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Соответствует</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3"/>
                  </a:ext>
                </a:extLst>
              </a:tr>
              <a:tr h="20275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Не соответствует</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4"/>
                  </a:ext>
                </a:extLst>
              </a:tr>
              <a:tr h="280473">
                <a:tc rowSpan="3">
                  <a:txBody>
                    <a:bodyPr/>
                    <a:lstStyle/>
                    <a:p>
                      <a:pPr algn="ctr" fontAlgn="base">
                        <a:lnSpc>
                          <a:spcPct val="107000"/>
                        </a:lnSpc>
                        <a:spcAft>
                          <a:spcPts val="0"/>
                        </a:spcAft>
                      </a:pPr>
                      <a:r>
                        <a:rPr lang="ru-RU" sz="1000" dirty="0" smtClean="0">
                          <a:effectLst/>
                          <a:latin typeface="Arial" pitchFamily="34" charset="0"/>
                          <a:cs typeface="Arial" pitchFamily="34" charset="0"/>
                        </a:rPr>
                        <a:t>3</a:t>
                      </a:r>
                      <a:endParaRPr lang="ru-RU" sz="1000" dirty="0">
                        <a:effectLst/>
                        <a:latin typeface="Arial" pitchFamily="34" charset="0"/>
                        <a:ea typeface="Calibri"/>
                        <a:cs typeface="Arial" pitchFamily="34" charset="0"/>
                      </a:endParaRPr>
                    </a:p>
                  </a:txBody>
                  <a:tcPr marL="82550" marR="82550" marT="0" marB="0" anchor="ctr"/>
                </a:tc>
                <a:tc rowSpan="3">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педагогических работников, имеющих первую или высшую квалификационные категории, ученое звание и (или) ученую степень и (или) лиц, приравненных к ним, в общей численности педагогических работников, участвующих в реализации ОП </a:t>
                      </a:r>
                      <a:r>
                        <a:rPr lang="ru-RU" sz="1000" i="1" kern="1200" dirty="0" smtClean="0">
                          <a:solidFill>
                            <a:srgbClr val="FF0000"/>
                          </a:solidFill>
                          <a:effectLst/>
                          <a:latin typeface="Arial" pitchFamily="34" charset="0"/>
                          <a:ea typeface="+mn-ea"/>
                          <a:cs typeface="Arial" pitchFamily="34" charset="0"/>
                        </a:rPr>
                        <a:t>(при наличии</a:t>
                      </a:r>
                      <a:r>
                        <a:rPr lang="ru-RU" sz="1000" i="1" kern="1200" baseline="0" dirty="0" smtClean="0">
                          <a:solidFill>
                            <a:srgbClr val="FF0000"/>
                          </a:solidFill>
                          <a:effectLst/>
                          <a:latin typeface="Arial" pitchFamily="34" charset="0"/>
                          <a:ea typeface="+mn-ea"/>
                          <a:cs typeface="Arial" pitchFamily="34" charset="0"/>
                        </a:rPr>
                        <a:t> </a:t>
                      </a:r>
                      <a:r>
                        <a:rPr lang="ru-RU" sz="1000" i="1" kern="1200" dirty="0" smtClean="0">
                          <a:solidFill>
                            <a:srgbClr val="FF0000"/>
                          </a:solidFill>
                          <a:effectLst/>
                          <a:latin typeface="Arial" pitchFamily="34" charset="0"/>
                          <a:ea typeface="+mn-ea"/>
                          <a:cs typeface="Arial" pitchFamily="34" charset="0"/>
                        </a:rPr>
                        <a:t>контингента)</a:t>
                      </a:r>
                      <a:r>
                        <a:rPr lang="ru-RU" sz="1000" kern="1200" dirty="0" smtClean="0">
                          <a:solidFill>
                            <a:schemeClr val="dk1"/>
                          </a:solidFill>
                          <a:effectLst/>
                          <a:latin typeface="Arial" pitchFamily="34" charset="0"/>
                          <a:ea typeface="+mn-ea"/>
                          <a:cs typeface="Arial" pitchFamily="34" charset="0"/>
                        </a:rPr>
                        <a:t>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3</a:t>
                      </a:r>
                      <a:endParaRPr lang="ru-RU" sz="1000" b="1"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50% и более</a:t>
                      </a:r>
                      <a:endParaRPr lang="ru-RU" sz="1000" dirty="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extLst>
                  <a:ext uri="{0D108BD9-81ED-4DB2-BD59-A6C34878D82A}">
                    <a16:rowId xmlns="" xmlns:a16="http://schemas.microsoft.com/office/drawing/2014/main" val="10005"/>
                  </a:ext>
                </a:extLst>
              </a:tr>
              <a:tr h="16484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20% - 49%</a:t>
                      </a:r>
                      <a:endParaRPr lang="ru-RU" sz="1000" dirty="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5</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extLst>
                  <a:ext uri="{0D108BD9-81ED-4DB2-BD59-A6C34878D82A}">
                    <a16:rowId xmlns="" xmlns:a16="http://schemas.microsoft.com/office/drawing/2014/main" val="10006"/>
                  </a:ext>
                </a:extLst>
              </a:tr>
              <a:tr h="0">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Менее 20%</a:t>
                      </a:r>
                      <a:endParaRPr lang="ru-RU" sz="1000" dirty="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extLst>
                  <a:ext uri="{0D108BD9-81ED-4DB2-BD59-A6C34878D82A}">
                    <a16:rowId xmlns="" xmlns:a16="http://schemas.microsoft.com/office/drawing/2014/main" val="10007"/>
                  </a:ext>
                </a:extLst>
              </a:tr>
              <a:tr h="249615">
                <a:tc rowSpan="3">
                  <a:txBody>
                    <a:bodyPr/>
                    <a:lstStyle/>
                    <a:p>
                      <a:pPr algn="ctr" fontAlgn="base">
                        <a:lnSpc>
                          <a:spcPct val="107000"/>
                        </a:lnSpc>
                        <a:spcAft>
                          <a:spcPts val="0"/>
                        </a:spcAft>
                      </a:pPr>
                      <a:r>
                        <a:rPr lang="ru-RU" sz="1000" dirty="0" smtClean="0">
                          <a:effectLst/>
                          <a:latin typeface="Arial" pitchFamily="34" charset="0"/>
                          <a:cs typeface="Arial" pitchFamily="34" charset="0"/>
                        </a:rPr>
                        <a:t>4</a:t>
                      </a:r>
                      <a:endParaRPr lang="ru-RU" sz="1000" dirty="0">
                        <a:effectLst/>
                        <a:latin typeface="Arial" pitchFamily="34" charset="0"/>
                        <a:ea typeface="Calibri"/>
                        <a:cs typeface="Arial" pitchFamily="34" charset="0"/>
                      </a:endParaRPr>
                    </a:p>
                  </a:txBody>
                  <a:tcPr marL="82550" marR="82550" marT="0" marB="0" anchor="ctr"/>
                </a:tc>
                <a:tc rowSpan="3">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педагогических работников, прошедших повышение квалификации по профилю педагогической деятельности за последние 3 года, в общей численности педагогических работников, участвующих в реализации ОП </a:t>
                      </a:r>
                      <a:r>
                        <a:rPr lang="ru-RU" sz="1000" i="1" kern="1200" dirty="0" smtClean="0">
                          <a:solidFill>
                            <a:srgbClr val="FF0000"/>
                          </a:solidFill>
                          <a:effectLst/>
                          <a:latin typeface="Arial" pitchFamily="34" charset="0"/>
                          <a:ea typeface="+mn-ea"/>
                          <a:cs typeface="Arial" pitchFamily="34" charset="0"/>
                        </a:rPr>
                        <a:t>(при наличии контингента)</a:t>
                      </a:r>
                      <a:r>
                        <a:rPr lang="ru-RU" sz="1000" kern="1200" dirty="0" smtClean="0">
                          <a:solidFill>
                            <a:schemeClr val="dk1"/>
                          </a:solidFill>
                          <a:effectLst/>
                          <a:latin typeface="Arial" pitchFamily="34" charset="0"/>
                          <a:ea typeface="+mn-ea"/>
                          <a:cs typeface="Arial" pitchFamily="34" charset="0"/>
                        </a:rPr>
                        <a:t>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4</a:t>
                      </a:r>
                    </a:p>
                  </a:txBody>
                  <a:tcPr marL="82550" marR="82550" marT="0" marB="0" anchor="ctr">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90% и более</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8"/>
                  </a:ext>
                </a:extLst>
              </a:tr>
              <a:tr h="7918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70% - 89%</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5</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9"/>
                  </a:ext>
                </a:extLst>
              </a:tr>
              <a:tr h="203065">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Менее 70%</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tr>
              <a:tr h="278650">
                <a:tc rowSpan="4">
                  <a:txBody>
                    <a:bodyPr/>
                    <a:lstStyle/>
                    <a:p>
                      <a:pPr algn="ctr" fontAlgn="base">
                        <a:lnSpc>
                          <a:spcPct val="107000"/>
                        </a:lnSpc>
                        <a:spcAft>
                          <a:spcPts val="0"/>
                        </a:spcAft>
                      </a:pPr>
                      <a:r>
                        <a:rPr lang="ru-RU" sz="1000" dirty="0" smtClean="0">
                          <a:effectLst/>
                          <a:latin typeface="Arial" pitchFamily="34" charset="0"/>
                          <a:ea typeface="Calibri"/>
                          <a:cs typeface="Arial" pitchFamily="34" charset="0"/>
                        </a:rPr>
                        <a:t>5</a:t>
                      </a:r>
                      <a:endParaRPr lang="ru-RU" sz="1000" dirty="0">
                        <a:effectLst/>
                        <a:latin typeface="Arial" pitchFamily="34" charset="0"/>
                        <a:ea typeface="Calibri"/>
                        <a:cs typeface="Arial" pitchFamily="34" charset="0"/>
                      </a:endParaRPr>
                    </a:p>
                  </a:txBody>
                  <a:tcPr marL="82550" marR="82550" marT="0" marB="0" anchor="ctr"/>
                </a:tc>
                <a:tc rowSpan="4">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обучающихся, обеспеченных учебниками и разработанными в комплекте с ними учебными пособиями из числа входящих в федеральный перечень учебников, допущенных к использованию при реализации имеющих государственную аккредитацию ОП организациями, осуществляющими образовательную деятельность, по каждому учебному предмету, в общем количестве обучающихся по ОП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5</a:t>
                      </a:r>
                      <a:endParaRPr lang="ru-RU" sz="1000" b="1" kern="1200" baseline="-250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С контингентом - 100%</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С контингентом - менее 100%</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Без контингента - 100% от проектной мощности организации</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Без контингента - менее 100% от проектной мощности организации</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160294">
                <a:tc rowSpan="2">
                  <a:txBody>
                    <a:bodyPr/>
                    <a:lstStyle/>
                    <a:p>
                      <a:pPr algn="ctr" fontAlgn="base">
                        <a:lnSpc>
                          <a:spcPct val="107000"/>
                        </a:lnSpc>
                        <a:spcAft>
                          <a:spcPts val="0"/>
                        </a:spcAft>
                      </a:pPr>
                      <a:r>
                        <a:rPr lang="ru-RU" sz="1000" dirty="0" smtClean="0">
                          <a:effectLst/>
                          <a:latin typeface="Arial" pitchFamily="34" charset="0"/>
                          <a:ea typeface="Calibri"/>
                          <a:cs typeface="Arial" pitchFamily="34" charset="0"/>
                        </a:rPr>
                        <a:t>6</a:t>
                      </a:r>
                      <a:endParaRPr lang="ru-RU" sz="1000" dirty="0">
                        <a:effectLst/>
                        <a:latin typeface="Arial" pitchFamily="34" charset="0"/>
                        <a:ea typeface="Calibri"/>
                        <a:cs typeface="Arial" pitchFamily="34" charset="0"/>
                      </a:endParaRPr>
                    </a:p>
                  </a:txBody>
                  <a:tcPr marL="82550" marR="82550" marT="0" marB="0" anchor="ctr"/>
                </a:tc>
                <a:tc rowSpan="2">
                  <a:txBody>
                    <a:bodyPr/>
                    <a:lstStyle/>
                    <a:p>
                      <a:pPr algn="l"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Наличие электронной информационно - образовательной среды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6</a:t>
                      </a:r>
                      <a:endParaRPr lang="ru-RU" sz="1000" b="1" kern="1200" dirty="0">
                        <a:solidFill>
                          <a:schemeClr val="dk1"/>
                        </a:solidFill>
                        <a:effectLst/>
                        <a:latin typeface="Arial" pitchFamily="34" charset="0"/>
                        <a:ea typeface="+mn-ea"/>
                        <a:cs typeface="Arial" pitchFamily="34" charset="0"/>
                      </a:endParaRPr>
                    </a:p>
                  </a:txBody>
                  <a:tcPr marL="82550" marR="8255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000" kern="1200">
                          <a:solidFill>
                            <a:schemeClr val="dk1"/>
                          </a:solidFill>
                          <a:effectLst/>
                          <a:latin typeface="Times New Roman"/>
                          <a:ea typeface="Times New Roman"/>
                          <a:cs typeface="Times New Roman"/>
                        </a:rPr>
                        <a:t>Имеется</a:t>
                      </a:r>
                    </a:p>
                  </a:txBody>
                  <a:tcPr marL="0" marR="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5</a:t>
                      </a:r>
                    </a:p>
                  </a:txBody>
                  <a:tcPr marL="0" marR="0" marT="0" marB="0" anchor="ctr">
                    <a:solidFill>
                      <a:schemeClr val="accent1">
                        <a:lumMod val="20000"/>
                        <a:lumOff val="80000"/>
                      </a:schemeClr>
                    </a:solidFill>
                  </a:tcPr>
                </a:tc>
              </a:tr>
              <a:tr h="179277">
                <a:tc vMerge="1">
                  <a:txBody>
                    <a:bodyPr/>
                    <a:lstStyle/>
                    <a:p>
                      <a:pPr algn="ctr" fontAlgn="base">
                        <a:lnSpc>
                          <a:spcPct val="107000"/>
                        </a:lnSpc>
                        <a:spcAft>
                          <a:spcPts val="0"/>
                        </a:spcAft>
                      </a:pPr>
                      <a:endParaRPr lang="ru-RU" sz="10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dirty="0">
                          <a:solidFill>
                            <a:schemeClr val="dk1"/>
                          </a:solidFill>
                          <a:effectLst/>
                          <a:latin typeface="Times New Roman"/>
                          <a:ea typeface="Times New Roman"/>
                          <a:cs typeface="Times New Roman"/>
                        </a:rPr>
                        <a:t>Не имеется</a:t>
                      </a:r>
                    </a:p>
                  </a:txBody>
                  <a:tcPr marL="0" marR="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0</a:t>
                      </a:r>
                    </a:p>
                  </a:txBody>
                  <a:tcPr marL="0" marR="0" marT="0" marB="0" anchor="ctr">
                    <a:solidFill>
                      <a:schemeClr val="accent1">
                        <a:lumMod val="20000"/>
                        <a:lumOff val="80000"/>
                      </a:schemeClr>
                    </a:solidFill>
                  </a:tcPr>
                </a:tc>
              </a:tr>
              <a:tr h="278650">
                <a:tc rowSpan="3">
                  <a:txBody>
                    <a:bodyPr/>
                    <a:lstStyle/>
                    <a:p>
                      <a:pPr algn="ctr" fontAlgn="base">
                        <a:lnSpc>
                          <a:spcPct val="107000"/>
                        </a:lnSpc>
                        <a:spcAft>
                          <a:spcPts val="0"/>
                        </a:spcAft>
                      </a:pPr>
                      <a:r>
                        <a:rPr lang="ru-RU" sz="1000" dirty="0" smtClean="0">
                          <a:effectLst/>
                          <a:latin typeface="Arial" pitchFamily="34" charset="0"/>
                          <a:ea typeface="Calibri"/>
                          <a:cs typeface="Arial" pitchFamily="34" charset="0"/>
                        </a:rPr>
                        <a:t>7</a:t>
                      </a:r>
                      <a:endParaRPr lang="ru-RU" sz="1000" dirty="0">
                        <a:effectLst/>
                        <a:latin typeface="Arial" pitchFamily="34" charset="0"/>
                        <a:ea typeface="Calibri"/>
                        <a:cs typeface="Arial" pitchFamily="34" charset="0"/>
                      </a:endParaRPr>
                    </a:p>
                  </a:txBody>
                  <a:tcPr marL="82550" marR="82550" marT="0" marB="0" anchor="ctr"/>
                </a:tc>
                <a:tc rowSpan="3">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обучающихся, выполнивших </a:t>
                      </a:r>
                      <a:r>
                        <a:rPr lang="ru-RU" sz="1000" kern="1200" dirty="0" smtClean="0">
                          <a:solidFill>
                            <a:srgbClr val="FF0000"/>
                          </a:solidFill>
                          <a:effectLst/>
                          <a:latin typeface="Arial" pitchFamily="34" charset="0"/>
                          <a:ea typeface="+mn-ea"/>
                          <a:cs typeface="Arial" pitchFamily="34" charset="0"/>
                        </a:rPr>
                        <a:t>60%</a:t>
                      </a:r>
                      <a:r>
                        <a:rPr lang="ru-RU" sz="1000" kern="1200" dirty="0" smtClean="0">
                          <a:solidFill>
                            <a:schemeClr val="dk1"/>
                          </a:solidFill>
                          <a:effectLst/>
                          <a:latin typeface="Arial" pitchFamily="34" charset="0"/>
                          <a:ea typeface="+mn-ea"/>
                          <a:cs typeface="Arial" pitchFamily="34" charset="0"/>
                        </a:rPr>
                        <a:t> и более заданий диагностической работы в ходе оценивания достижения обучающимися результатов обучения по ОП, в общем количестве обучающихся, выполнявших диагностическую работу </a:t>
                      </a:r>
                      <a:r>
                        <a:rPr lang="ru-RU" sz="1000" i="1" kern="1200" dirty="0" smtClean="0">
                          <a:solidFill>
                            <a:srgbClr val="FF0000"/>
                          </a:solidFill>
                          <a:effectLst/>
                          <a:latin typeface="Arial" pitchFamily="34" charset="0"/>
                          <a:ea typeface="+mn-ea"/>
                          <a:cs typeface="Arial" pitchFamily="34" charset="0"/>
                        </a:rPr>
                        <a:t>(при наличии контингента</a:t>
                      </a:r>
                      <a:r>
                        <a:rPr lang="ru-RU" sz="1000" kern="1200" dirty="0" smtClean="0">
                          <a:solidFill>
                            <a:schemeClr val="dk1"/>
                          </a:solidFill>
                          <a:effectLst/>
                          <a:latin typeface="Arial" pitchFamily="34" charset="0"/>
                          <a:ea typeface="+mn-ea"/>
                          <a:cs typeface="Arial" pitchFamily="34" charset="0"/>
                        </a:rPr>
                        <a:t>)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7</a:t>
                      </a:r>
                    </a:p>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a:solidFill>
                            <a:schemeClr val="dk1"/>
                          </a:solidFill>
                          <a:effectLst/>
                          <a:latin typeface="Times New Roman"/>
                          <a:ea typeface="Times New Roman"/>
                          <a:cs typeface="Times New Roman"/>
                        </a:rPr>
                        <a:t>70% и более</a:t>
                      </a:r>
                    </a:p>
                  </a:txBody>
                  <a:tcPr marL="0" marR="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10</a:t>
                      </a: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0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a:solidFill>
                            <a:schemeClr val="dk1"/>
                          </a:solidFill>
                          <a:effectLst/>
                          <a:latin typeface="Times New Roman"/>
                          <a:ea typeface="Times New Roman"/>
                          <a:cs typeface="Times New Roman"/>
                        </a:rPr>
                        <a:t>51% - 69%</a:t>
                      </a:r>
                    </a:p>
                  </a:txBody>
                  <a:tcPr marL="0" marR="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5</a:t>
                      </a: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0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dirty="0">
                          <a:solidFill>
                            <a:schemeClr val="dk1"/>
                          </a:solidFill>
                          <a:effectLst/>
                          <a:latin typeface="Times New Roman"/>
                          <a:ea typeface="Times New Roman"/>
                          <a:cs typeface="Times New Roman"/>
                        </a:rPr>
                        <a:t>Менее 51%</a:t>
                      </a:r>
                    </a:p>
                  </a:txBody>
                  <a:tcPr marL="0" marR="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0</a:t>
                      </a:r>
                    </a:p>
                  </a:txBody>
                  <a:tcPr marL="0" marR="0" marT="0" marB="0" anchor="ctr">
                    <a:solidFill>
                      <a:schemeClr val="tx2">
                        <a:lumMod val="20000"/>
                        <a:lumOff val="80000"/>
                      </a:schemeClr>
                    </a:solidFill>
                  </a:tcPr>
                </a:tc>
              </a:tr>
            </a:tbl>
          </a:graphicData>
        </a:graphic>
      </p:graphicFrame>
      <p:sp>
        <p:nvSpPr>
          <p:cNvPr id="13" name="Прямоугольник 23"/>
          <p:cNvSpPr/>
          <p:nvPr/>
        </p:nvSpPr>
        <p:spPr bwMode="auto">
          <a:xfrm>
            <a:off x="2431976" y="246997"/>
            <a:ext cx="9712696" cy="6617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err="1" smtClean="0">
                <a:solidFill>
                  <a:prstClr val="white"/>
                </a:solidFill>
                <a:latin typeface="Arial" pitchFamily="34" charset="0"/>
                <a:cs typeface="Arial" pitchFamily="34" charset="0"/>
              </a:rPr>
              <a:t>Аккредитационные</a:t>
            </a:r>
            <a:r>
              <a:rPr lang="ru-RU" sz="2000" b="1" dirty="0" smtClean="0">
                <a:solidFill>
                  <a:prstClr val="white"/>
                </a:solidFill>
                <a:latin typeface="Arial" pitchFamily="34" charset="0"/>
                <a:cs typeface="Arial" pitchFamily="34" charset="0"/>
              </a:rPr>
              <a:t> </a:t>
            </a:r>
            <a:r>
              <a:rPr lang="ru-RU" sz="2000" b="1" dirty="0">
                <a:solidFill>
                  <a:prstClr val="white"/>
                </a:solidFill>
                <a:latin typeface="Arial" pitchFamily="34" charset="0"/>
                <a:cs typeface="Arial" pitchFamily="34" charset="0"/>
              </a:rPr>
              <a:t>показатели по </a:t>
            </a:r>
            <a:r>
              <a:rPr lang="ru-RU" sz="2000" b="1" dirty="0" smtClean="0">
                <a:solidFill>
                  <a:prstClr val="white"/>
                </a:solidFill>
                <a:latin typeface="Arial" pitchFamily="34" charset="0"/>
                <a:cs typeface="Arial" pitchFamily="34" charset="0"/>
              </a:rPr>
              <a:t>образовательным программам НОО,ООО,СОО</a:t>
            </a:r>
          </a:p>
        </p:txBody>
      </p:sp>
      <p:sp>
        <p:nvSpPr>
          <p:cNvPr id="2" name="TextBox 1"/>
          <p:cNvSpPr txBox="1"/>
          <p:nvPr/>
        </p:nvSpPr>
        <p:spPr>
          <a:xfrm>
            <a:off x="1249298" y="5877272"/>
            <a:ext cx="7078949" cy="738664"/>
          </a:xfrm>
          <a:prstGeom prst="rect">
            <a:avLst/>
          </a:prstGeom>
          <a:noFill/>
        </p:spPr>
        <p:txBody>
          <a:bodyPr wrap="square" rtlCol="0">
            <a:spAutoFit/>
          </a:bodyPr>
          <a:lstStyle/>
          <a:p>
            <a:pPr algn="just"/>
            <a:r>
              <a:rPr lang="ru-RU" sz="1400" b="1" dirty="0" smtClean="0">
                <a:solidFill>
                  <a:srgbClr val="FF0000"/>
                </a:solidFill>
                <a:latin typeface="Times New Roman" pitchFamily="18" charset="0"/>
                <a:cs typeface="Times New Roman" pitchFamily="18" charset="0"/>
              </a:rPr>
              <a:t>Минимальное значение итогового балла:</a:t>
            </a:r>
          </a:p>
          <a:p>
            <a:pPr marL="285750" indent="-285750" algn="just">
              <a:buFont typeface="Wingdings" pitchFamily="2" charset="2"/>
              <a:buChar char="ü"/>
            </a:pPr>
            <a:r>
              <a:rPr lang="ru-RU" sz="1400" b="1" dirty="0" smtClean="0">
                <a:solidFill>
                  <a:srgbClr val="FF0000"/>
                </a:solidFill>
                <a:latin typeface="Times New Roman" pitchFamily="18" charset="0"/>
                <a:cs typeface="Times New Roman" pitchFamily="18" charset="0"/>
              </a:rPr>
              <a:t>при наличии контингента  обучающихся - не менее 45 баллов;</a:t>
            </a:r>
          </a:p>
          <a:p>
            <a:pPr marL="285750" indent="-285750" algn="just">
              <a:buFont typeface="Wingdings" pitchFamily="2" charset="2"/>
              <a:buChar char="ü"/>
            </a:pPr>
            <a:r>
              <a:rPr lang="ru-RU" sz="1400" b="1" dirty="0" smtClean="0">
                <a:solidFill>
                  <a:srgbClr val="FF0000"/>
                </a:solidFill>
                <a:latin typeface="Times New Roman" pitchFamily="18" charset="0"/>
                <a:cs typeface="Times New Roman" pitchFamily="18" charset="0"/>
              </a:rPr>
              <a:t>при отсутствии контингента обучающихся- не менее 35 баллов.</a:t>
            </a:r>
            <a:endParaRPr lang="ru-RU" sz="1400" dirty="0">
              <a:solidFill>
                <a:prstClr val="black"/>
              </a:solidFill>
              <a:latin typeface="Times New Roman" pitchFamily="18" charset="0"/>
              <a:cs typeface="Times New Roman" pitchFamily="18" charset="0"/>
            </a:endParaRPr>
          </a:p>
        </p:txBody>
      </p:sp>
      <p:grpSp>
        <p:nvGrpSpPr>
          <p:cNvPr id="6" name="Группа 9"/>
          <p:cNvGrpSpPr>
            <a:grpSpLocks/>
          </p:cNvGrpSpPr>
          <p:nvPr/>
        </p:nvGrpSpPr>
        <p:grpSpPr bwMode="auto">
          <a:xfrm>
            <a:off x="249849" y="0"/>
            <a:ext cx="2520281" cy="1073247"/>
            <a:chOff x="143554" y="54314"/>
            <a:chExt cx="3664921" cy="1863953"/>
          </a:xfrm>
        </p:grpSpPr>
        <p:pic>
          <p:nvPicPr>
            <p:cNvPr id="7"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8"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04781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1713326547"/>
              </p:ext>
            </p:extLst>
          </p:nvPr>
        </p:nvGraphicFramePr>
        <p:xfrm>
          <a:off x="239350" y="1354802"/>
          <a:ext cx="11761305" cy="4666486"/>
        </p:xfrm>
        <a:graphic>
          <a:graphicData uri="http://schemas.openxmlformats.org/drawingml/2006/table">
            <a:tbl>
              <a:tblPr firstRow="1" firstCol="1" bandRow="1">
                <a:tableStyleId>{5C22544A-7EE6-4342-B048-85BDC9FD1C3A}</a:tableStyleId>
              </a:tblPr>
              <a:tblGrid>
                <a:gridCol w="1752194">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839082">
                  <a:extLst>
                    <a:ext uri="{9D8B030D-6E8A-4147-A177-3AD203B41FA5}">
                      <a16:colId xmlns:a16="http://schemas.microsoft.com/office/drawing/2014/main" xmlns="" val="20003"/>
                    </a:ext>
                  </a:extLst>
                </a:gridCol>
                <a:gridCol w="3045559">
                  <a:extLst>
                    <a:ext uri="{9D8B030D-6E8A-4147-A177-3AD203B41FA5}">
                      <a16:colId xmlns:a16="http://schemas.microsoft.com/office/drawing/2014/main" xmlns="" val="20004"/>
                    </a:ext>
                  </a:extLst>
                </a:gridCol>
                <a:gridCol w="2228458">
                  <a:extLst>
                    <a:ext uri="{9D8B030D-6E8A-4147-A177-3AD203B41FA5}">
                      <a16:colId xmlns:a16="http://schemas.microsoft.com/office/drawing/2014/main" xmlns="" val="20005"/>
                    </a:ext>
                  </a:extLst>
                </a:gridCol>
                <a:gridCol w="2599868"/>
              </a:tblGrid>
              <a:tr h="490022">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Предлагаемое </a:t>
                      </a:r>
                    </a:p>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наименование показателя</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Значение </a:t>
                      </a:r>
                    </a:p>
                    <a:p>
                      <a:pPr marL="0" algn="ctr" defTabSz="914400" rtl="0" eaLnBrk="1" latinLnBrk="0" hangingPunct="1">
                        <a:lnSpc>
                          <a:spcPct val="100000"/>
                        </a:lnSpc>
                        <a:spcAft>
                          <a:spcPts val="0"/>
                        </a:spcAft>
                      </a:pPr>
                      <a:r>
                        <a:rPr lang="ru-RU" sz="1100" b="0" kern="1200" dirty="0" err="1">
                          <a:solidFill>
                            <a:schemeClr val="tx1"/>
                          </a:solidFill>
                          <a:effectLst/>
                          <a:latin typeface="Times New Roman" pitchFamily="18" charset="0"/>
                          <a:ea typeface="Calibri"/>
                          <a:cs typeface="Times New Roman" pitchFamily="18" charset="0"/>
                        </a:rPr>
                        <a:t>аккредитационных</a:t>
                      </a:r>
                      <a:r>
                        <a:rPr lang="ru-RU" sz="1100" b="0" kern="1200" dirty="0">
                          <a:solidFill>
                            <a:schemeClr val="tx1"/>
                          </a:solidFill>
                          <a:effectLst/>
                          <a:latin typeface="Times New Roman" pitchFamily="18" charset="0"/>
                          <a:ea typeface="Calibri"/>
                          <a:cs typeface="Times New Roman" pitchFamily="18" charset="0"/>
                        </a:rPr>
                        <a:t> показателей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Количество</a:t>
                      </a:r>
                    </a:p>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 </a:t>
                      </a:r>
                      <a:r>
                        <a:rPr lang="ru-RU" sz="1100" b="0" kern="1200" dirty="0" smtClean="0">
                          <a:solidFill>
                            <a:schemeClr val="tx1"/>
                          </a:solidFill>
                          <a:effectLst/>
                          <a:latin typeface="Times New Roman" pitchFamily="18" charset="0"/>
                          <a:ea typeface="Calibri"/>
                          <a:cs typeface="Times New Roman" pitchFamily="18" charset="0"/>
                        </a:rPr>
                        <a:t>баллов</a:t>
                      </a:r>
                      <a:r>
                        <a:rPr lang="ru-RU" sz="1100" b="0" kern="1200" dirty="0">
                          <a:solidFill>
                            <a:schemeClr val="tx1"/>
                          </a:solidFill>
                          <a:effectLst/>
                          <a:latin typeface="Times New Roman" pitchFamily="18" charset="0"/>
                          <a:ea typeface="Calibri"/>
                          <a:cs typeface="Times New Roman" pitchFamily="18" charset="0"/>
                        </a:rPr>
                        <a:t>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Методика расчета </a:t>
                      </a:r>
                      <a:endParaRPr lang="ru-RU" sz="1100" b="0" kern="1200" dirty="0" smtClean="0">
                        <a:solidFill>
                          <a:schemeClr val="tx1"/>
                        </a:solidFill>
                        <a:effectLst/>
                        <a:latin typeface="Times New Roman" pitchFamily="18" charset="0"/>
                        <a:ea typeface="Calibri"/>
                        <a:cs typeface="Times New Roman" pitchFamily="18" charset="0"/>
                      </a:endParaRPr>
                    </a:p>
                    <a:p>
                      <a:pPr marL="0" algn="ctr" defTabSz="914400" rtl="0" eaLnBrk="1" latinLnBrk="0" hangingPunct="1">
                        <a:lnSpc>
                          <a:spcPct val="100000"/>
                        </a:lnSpc>
                        <a:spcAft>
                          <a:spcPts val="0"/>
                        </a:spcAft>
                      </a:pPr>
                      <a:r>
                        <a:rPr lang="ru-RU" sz="1100" b="0" kern="1200" dirty="0" err="1" smtClean="0">
                          <a:solidFill>
                            <a:schemeClr val="tx1"/>
                          </a:solidFill>
                          <a:effectLst/>
                          <a:latin typeface="Times New Roman" pitchFamily="18" charset="0"/>
                          <a:ea typeface="Calibri"/>
                          <a:cs typeface="Times New Roman" pitchFamily="18" charset="0"/>
                        </a:rPr>
                        <a:t>аккредитационных</a:t>
                      </a:r>
                      <a:endParaRPr lang="ru-RU" sz="1100" b="0" kern="1200" dirty="0" smtClean="0">
                        <a:solidFill>
                          <a:schemeClr val="tx1"/>
                        </a:solidFill>
                        <a:effectLst/>
                        <a:latin typeface="Times New Roman" pitchFamily="18" charset="0"/>
                        <a:ea typeface="Calibri"/>
                        <a:cs typeface="Times New Roman" pitchFamily="18" charset="0"/>
                      </a:endParaRPr>
                    </a:p>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 показателей</a:t>
                      </a:r>
                      <a:r>
                        <a:rPr lang="ru-RU" sz="1100" b="0" kern="1200" dirty="0">
                          <a:solidFill>
                            <a:schemeClr val="tx1"/>
                          </a:solidFill>
                          <a:effectLst/>
                          <a:latin typeface="Times New Roman" pitchFamily="18" charset="0"/>
                          <a:ea typeface="Calibri"/>
                          <a:cs typeface="Times New Roman" pitchFamily="18" charset="0"/>
                        </a:rPr>
                        <a:t>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Источники данных </a:t>
                      </a:r>
                      <a:endParaRPr lang="ru-RU" sz="1100" b="0" kern="1200" dirty="0" smtClean="0">
                        <a:solidFill>
                          <a:schemeClr val="tx1"/>
                        </a:solidFill>
                        <a:effectLst/>
                        <a:latin typeface="Times New Roman" pitchFamily="18" charset="0"/>
                        <a:ea typeface="Calibri"/>
                        <a:cs typeface="Times New Roman" pitchFamily="18" charset="0"/>
                      </a:endParaRPr>
                    </a:p>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для </a:t>
                      </a:r>
                      <a:r>
                        <a:rPr lang="ru-RU" sz="1100" b="0" kern="1200" dirty="0">
                          <a:solidFill>
                            <a:schemeClr val="tx1"/>
                          </a:solidFill>
                          <a:effectLst/>
                          <a:latin typeface="Times New Roman" pitchFamily="18" charset="0"/>
                          <a:ea typeface="Calibri"/>
                          <a:cs typeface="Times New Roman" pitchFamily="18" charset="0"/>
                        </a:rPr>
                        <a:t>расчета </a:t>
                      </a:r>
                    </a:p>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показателя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kern="120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1787302">
                <a:tc rowSpan="2">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Соответствие структуры и содержания образовательных программ, установленным</a:t>
                      </a:r>
                      <a:r>
                        <a:rPr lang="ru-RU" sz="1100" b="0" baseline="0" dirty="0" smtClean="0">
                          <a:solidFill>
                            <a:schemeClr val="tx1"/>
                          </a:solidFill>
                          <a:effectLst/>
                          <a:latin typeface="Times New Roman" pitchFamily="18" charset="0"/>
                          <a:cs typeface="Times New Roman" pitchFamily="18" charset="0"/>
                        </a:rPr>
                        <a:t> требованиям ФГОС </a:t>
                      </a:r>
                      <a:r>
                        <a:rPr lang="ru-RU" sz="1100" b="0" dirty="0" smtClean="0">
                          <a:solidFill>
                            <a:schemeClr val="tx1"/>
                          </a:solidFill>
                          <a:effectLst/>
                          <a:latin typeface="Times New Roman" pitchFamily="18" charset="0"/>
                          <a:cs typeface="Times New Roman" pitchFamily="18" charset="0"/>
                        </a:rPr>
                        <a:t>– </a:t>
                      </a:r>
                      <a:r>
                        <a:rPr lang="ru-RU" sz="1100" b="1" dirty="0" smtClean="0">
                          <a:solidFill>
                            <a:schemeClr val="tx1"/>
                          </a:solidFill>
                          <a:effectLst/>
                          <a:latin typeface="Times New Roman" pitchFamily="18" charset="0"/>
                          <a:cs typeface="Times New Roman" pitchFamily="18" charset="0"/>
                        </a:rPr>
                        <a:t>АП</a:t>
                      </a:r>
                      <a:r>
                        <a:rPr lang="ru-RU" sz="1100" b="1" baseline="-25000" dirty="0" smtClean="0">
                          <a:solidFill>
                            <a:schemeClr val="tx1"/>
                          </a:solidFill>
                          <a:effectLst/>
                          <a:latin typeface="Times New Roman" pitchFamily="18" charset="0"/>
                          <a:cs typeface="Times New Roman" pitchFamily="18" charset="0"/>
                        </a:rPr>
                        <a:t>1</a:t>
                      </a:r>
                    </a:p>
                    <a:p>
                      <a:pPr algn="ctr">
                        <a:lnSpc>
                          <a:spcPct val="100000"/>
                        </a:lnSpc>
                        <a:spcAft>
                          <a:spcPts val="0"/>
                        </a:spcAft>
                      </a:pPr>
                      <a:r>
                        <a:rPr lang="ru-RU" sz="1400" dirty="0" smtClean="0">
                          <a:solidFill>
                            <a:schemeClr val="tx1"/>
                          </a:solidFill>
                          <a:effectLst/>
                          <a:latin typeface="Times New Roman" pitchFamily="18" charset="0"/>
                          <a:cs typeface="Times New Roman" pitchFamily="18" charset="0"/>
                        </a:rPr>
                        <a:t> </a:t>
                      </a:r>
                    </a:p>
                    <a:p>
                      <a:pPr algn="ctr">
                        <a:lnSpc>
                          <a:spcPct val="100000"/>
                        </a:lnSpc>
                        <a:spcAft>
                          <a:spcPts val="0"/>
                        </a:spcAft>
                      </a:pPr>
                      <a:endParaRPr lang="ru-RU" sz="1100" dirty="0">
                        <a:effectLst/>
                        <a:latin typeface="Times New Roman" pitchFamily="18" charset="0"/>
                        <a:cs typeface="Times New Roman" pitchFamily="18" charset="0"/>
                      </a:endParaRPr>
                    </a:p>
                    <a:p>
                      <a:pPr algn="just">
                        <a:lnSpc>
                          <a:spcPct val="100000"/>
                        </a:lnSpc>
                        <a:spcAft>
                          <a:spcPts val="0"/>
                        </a:spcAft>
                      </a:pPr>
                      <a:r>
                        <a:rPr lang="ru-RU" sz="1100" dirty="0">
                          <a:effectLst/>
                          <a:latin typeface="Times New Roman" pitchFamily="18" charset="0"/>
                          <a:cs typeface="Times New Roman" pitchFamily="18" charset="0"/>
                        </a:rPr>
                        <a:t> </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50215"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a:t>
                      </a:r>
                      <a:r>
                        <a:rPr lang="ru-RU" sz="1100" kern="1200" baseline="0" dirty="0" smtClean="0">
                          <a:solidFill>
                            <a:schemeClr val="dk1"/>
                          </a:solidFill>
                          <a:effectLst/>
                          <a:latin typeface="Times New Roman" pitchFamily="18" charset="0"/>
                          <a:ea typeface="+mn-ea"/>
                          <a:cs typeface="Times New Roman" pitchFamily="18" charset="0"/>
                        </a:rPr>
                        <a:t> ОП самостоятельно разработанной организацией з</a:t>
                      </a:r>
                      <a:r>
                        <a:rPr lang="ru-RU" sz="1100" kern="1200" dirty="0" smtClean="0">
                          <a:solidFill>
                            <a:schemeClr val="dk1"/>
                          </a:solidFill>
                          <a:effectLst/>
                          <a:latin typeface="Times New Roman" pitchFamily="18" charset="0"/>
                          <a:ea typeface="+mn-ea"/>
                          <a:cs typeface="Times New Roman" pitchFamily="18" charset="0"/>
                        </a:rPr>
                        <a:t>начение показателя определяется по результатам анализа ОП, размещенной на официальном сайте в сети «Интернет» организации, на соответствие структуры и содержания образовательной программы требованиям, установленным ФГОС.</a:t>
                      </a:r>
                      <a:endParaRPr lang="ru-RU" sz="1100" kern="1200" dirty="0">
                        <a:solidFill>
                          <a:schemeClr val="dk1"/>
                        </a:solidFill>
                        <a:effectLst/>
                        <a:latin typeface="Times New Roman" pitchFamily="18" charset="0"/>
                        <a:ea typeface="+mn-ea"/>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 начального общего образования;</a:t>
                      </a:r>
                    </a:p>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информационный ресурс в сети «Интернет» «Единое содержание общего образования» (https://edsoo.ru/).</a:t>
                      </a:r>
                      <a:endParaRPr lang="ru-RU" sz="1100" kern="1200" dirty="0">
                        <a:solidFill>
                          <a:schemeClr val="dk1"/>
                        </a:solidFill>
                        <a:effectLst/>
                        <a:latin typeface="Times New Roman" pitchFamily="18" charset="0"/>
                        <a:ea typeface="+mn-ea"/>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32000" algn="just">
                        <a:lnSpc>
                          <a:spcPct val="100000"/>
                        </a:lnSpc>
                        <a:spcAft>
                          <a:spcPts val="0"/>
                        </a:spcAft>
                      </a:pPr>
                      <a:r>
                        <a:rPr lang="ru-RU" sz="1100" dirty="0" smtClean="0">
                          <a:effectLst/>
                          <a:latin typeface="Times New Roman" pitchFamily="18" charset="0"/>
                          <a:ea typeface="Calibri"/>
                          <a:cs typeface="Times New Roman" pitchFamily="18" charset="0"/>
                        </a:rPr>
                        <a:t>При разработке ООП организация вправе непосредственно применять при реализации ООП соответствующие федеральные ООП, а также предусмотреть применение федерального учебного плана, и (или) федерального календарного учебного графика, и (или) федеральных рабочих программ учебных предметов, курсов, дисциплин (модулей), включенных в соответствующую федеральную ООП, размещенную на информационном ресурсе в сети «Интернет» «Единое содержание общего образования» (https://edsoo.ru/).</a:t>
                      </a:r>
                    </a:p>
                    <a:p>
                      <a:pPr indent="432000" algn="just">
                        <a:lnSpc>
                          <a:spcPct val="100000"/>
                        </a:lnSpc>
                        <a:spcAft>
                          <a:spcPts val="0"/>
                        </a:spcAft>
                      </a:pPr>
                      <a:r>
                        <a:rPr lang="ru-RU" sz="1100" dirty="0" smtClean="0">
                          <a:effectLst/>
                          <a:latin typeface="Times New Roman" pitchFamily="18" charset="0"/>
                          <a:ea typeface="Calibri"/>
                          <a:cs typeface="Times New Roman" pitchFamily="18" charset="0"/>
                        </a:rPr>
                        <a:t>В таком случае анализ ОП, размещенной на официальном сайте в сети «Интернет» ОО, на соответствие структуры и содержания ОП требованиям, установленным ФГОС не проводится и показателю    устанавливается </a:t>
                      </a:r>
                      <a:r>
                        <a:rPr lang="ru-RU" sz="1100" b="1" dirty="0" smtClean="0">
                          <a:effectLst/>
                          <a:latin typeface="Times New Roman" pitchFamily="18" charset="0"/>
                          <a:ea typeface="Calibri"/>
                          <a:cs typeface="Times New Roman" pitchFamily="18" charset="0"/>
                        </a:rPr>
                        <a:t>10 баллов.</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2376264">
                <a:tc vMerge="1">
                  <a:txBody>
                    <a:bodyPr/>
                    <a:lstStyle/>
                    <a:p>
                      <a:endParaRPr lang="ru-RU"/>
                    </a:p>
                  </a:txBody>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Не </a:t>
                      </a: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2"/>
                  </a:ext>
                </a:extLst>
              </a:tr>
            </a:tbl>
          </a:graphicData>
        </a:graphic>
      </p:graphicFrame>
      <p:sp>
        <p:nvSpPr>
          <p:cNvPr id="6" name="Прямоугольник 23"/>
          <p:cNvSpPr/>
          <p:nvPr/>
        </p:nvSpPr>
        <p:spPr bwMode="auto">
          <a:xfrm>
            <a:off x="1919536" y="94597"/>
            <a:ext cx="1015312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smtClean="0">
                <a:solidFill>
                  <a:prstClr val="white"/>
                </a:solidFill>
                <a:latin typeface="Arial" pitchFamily="34" charset="0"/>
                <a:cs typeface="Arial" pitchFamily="34" charset="0"/>
              </a:rPr>
              <a:t>Методика расчета и применения АП по образовательным программам </a:t>
            </a:r>
          </a:p>
          <a:p>
            <a:pPr algn="r"/>
            <a:r>
              <a:rPr lang="ru-RU" sz="2000" b="1" dirty="0" smtClean="0">
                <a:solidFill>
                  <a:prstClr val="white"/>
                </a:solidFill>
                <a:latin typeface="Arial" pitchFamily="34" charset="0"/>
                <a:cs typeface="Arial" pitchFamily="34" charset="0"/>
              </a:rPr>
              <a:t>НОО, ООО, СОО</a:t>
            </a:r>
            <a:endParaRPr lang="ru-RU" sz="2000" b="1" dirty="0">
              <a:solidFill>
                <a:prstClr val="white"/>
              </a:solidFill>
              <a:latin typeface="Arial" pitchFamily="34" charset="0"/>
              <a:cs typeface="Arial" pitchFamily="34" charset="0"/>
            </a:endParaRPr>
          </a:p>
        </p:txBody>
      </p:sp>
      <p:grpSp>
        <p:nvGrpSpPr>
          <p:cNvPr id="4" name="Группа 9"/>
          <p:cNvGrpSpPr>
            <a:grpSpLocks/>
          </p:cNvGrpSpPr>
          <p:nvPr/>
        </p:nvGrpSpPr>
        <p:grpSpPr bwMode="auto">
          <a:xfrm>
            <a:off x="92332" y="-104340"/>
            <a:ext cx="2520281" cy="1073247"/>
            <a:chOff x="143554" y="54314"/>
            <a:chExt cx="3664921" cy="1863953"/>
          </a:xfrm>
        </p:grpSpPr>
        <p:pic>
          <p:nvPicPr>
            <p:cNvPr id="5"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0012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62082930"/>
              </p:ext>
            </p:extLst>
          </p:nvPr>
        </p:nvGraphicFramePr>
        <p:xfrm>
          <a:off x="479376" y="1556792"/>
          <a:ext cx="11449272" cy="3888432"/>
        </p:xfrm>
        <a:graphic>
          <a:graphicData uri="http://schemas.openxmlformats.org/drawingml/2006/table">
            <a:tbl>
              <a:tblPr firstRow="1" firstCol="1" bandRow="1">
                <a:tableStyleId>{5C22544A-7EE6-4342-B048-85BDC9FD1C3A}</a:tableStyleId>
              </a:tblPr>
              <a:tblGrid>
                <a:gridCol w="1495453">
                  <a:extLst>
                    <a:ext uri="{9D8B030D-6E8A-4147-A177-3AD203B41FA5}">
                      <a16:colId xmlns:a16="http://schemas.microsoft.com/office/drawing/2014/main" xmlns="" val="20001"/>
                    </a:ext>
                  </a:extLst>
                </a:gridCol>
                <a:gridCol w="1379580">
                  <a:extLst>
                    <a:ext uri="{9D8B030D-6E8A-4147-A177-3AD203B41FA5}">
                      <a16:colId xmlns:a16="http://schemas.microsoft.com/office/drawing/2014/main" xmlns="" val="20002"/>
                    </a:ext>
                  </a:extLst>
                </a:gridCol>
                <a:gridCol w="1343789">
                  <a:extLst>
                    <a:ext uri="{9D8B030D-6E8A-4147-A177-3AD203B41FA5}">
                      <a16:colId xmlns:a16="http://schemas.microsoft.com/office/drawing/2014/main" xmlns="" val="20003"/>
                    </a:ext>
                  </a:extLst>
                </a:gridCol>
                <a:gridCol w="1973866">
                  <a:extLst>
                    <a:ext uri="{9D8B030D-6E8A-4147-A177-3AD203B41FA5}">
                      <a16:colId xmlns:a16="http://schemas.microsoft.com/office/drawing/2014/main" xmlns="" val="20004"/>
                    </a:ext>
                  </a:extLst>
                </a:gridCol>
                <a:gridCol w="1872208">
                  <a:extLst>
                    <a:ext uri="{9D8B030D-6E8A-4147-A177-3AD203B41FA5}">
                      <a16:colId xmlns:a16="http://schemas.microsoft.com/office/drawing/2014/main" xmlns="" val="20005"/>
                    </a:ext>
                  </a:extLst>
                </a:gridCol>
                <a:gridCol w="3384376"/>
              </a:tblGrid>
              <a:tr h="648072">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15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a:t>
                      </a:r>
                    </a:p>
                    <a:p>
                      <a:pPr algn="ctr">
                        <a:lnSpc>
                          <a:spcPct val="115000"/>
                        </a:lnSpc>
                        <a:spcAft>
                          <a:spcPts val="0"/>
                        </a:spcAft>
                      </a:pPr>
                      <a:r>
                        <a:rPr lang="ru-RU" sz="1100" b="0" dirty="0" smtClean="0">
                          <a:solidFill>
                            <a:schemeClr val="tx1"/>
                          </a:solidFill>
                          <a:effectLst/>
                          <a:latin typeface="Times New Roman" pitchFamily="18" charset="0"/>
                          <a:cs typeface="Times New Roman" pitchFamily="18" charset="0"/>
                        </a:rPr>
                        <a:t>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Источники </a:t>
                      </a:r>
                      <a:r>
                        <a:rPr lang="ru-RU" sz="1100" b="0" dirty="0" smtClean="0">
                          <a:solidFill>
                            <a:schemeClr val="tx1"/>
                          </a:solidFill>
                          <a:effectLst/>
                          <a:latin typeface="Times New Roman" pitchFamily="18" charset="0"/>
                          <a:cs typeface="Times New Roman" pitchFamily="18" charset="0"/>
                        </a:rPr>
                        <a:t>данных</a:t>
                      </a:r>
                    </a:p>
                    <a:p>
                      <a:pPr algn="ctr">
                        <a:lnSpc>
                          <a:spcPct val="115000"/>
                        </a:lnSpc>
                        <a:spcAft>
                          <a:spcPts val="0"/>
                        </a:spcAft>
                      </a:pPr>
                      <a:r>
                        <a:rPr lang="ru-RU" sz="1100" b="0" dirty="0" smtClean="0">
                          <a:solidFill>
                            <a:schemeClr val="tx1"/>
                          </a:solidFill>
                          <a:effectLst/>
                          <a:latin typeface="Times New Roman" pitchFamily="18" charset="0"/>
                          <a:cs typeface="Times New Roman" pitchFamily="18" charset="0"/>
                        </a:rPr>
                        <a:t> </a:t>
                      </a:r>
                      <a:r>
                        <a:rPr lang="ru-RU" sz="1100" b="0" dirty="0">
                          <a:solidFill>
                            <a:schemeClr val="tx1"/>
                          </a:solidFill>
                          <a:effectLst/>
                          <a:latin typeface="Times New Roman" pitchFamily="18" charset="0"/>
                          <a:cs typeface="Times New Roman" pitchFamily="18" charset="0"/>
                        </a:rPr>
                        <a:t>для расчета </a:t>
                      </a:r>
                    </a:p>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15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15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1797906">
                <a:tc rowSpan="2">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Соответствие планируемых результатов освоения</a:t>
                      </a:r>
                      <a:r>
                        <a:rPr lang="ru-RU" sz="1100" b="0" baseline="0" dirty="0" smtClean="0">
                          <a:solidFill>
                            <a:schemeClr val="tx1"/>
                          </a:solidFill>
                          <a:effectLst/>
                          <a:latin typeface="Times New Roman" pitchFamily="18" charset="0"/>
                          <a:cs typeface="Times New Roman" pitchFamily="18" charset="0"/>
                        </a:rPr>
                        <a:t> ОП установленным ФГОС </a:t>
                      </a:r>
                      <a:r>
                        <a:rPr lang="ru-RU" sz="1100" baseline="0" dirty="0" smtClean="0">
                          <a:solidFill>
                            <a:schemeClr val="tx1"/>
                          </a:solidFill>
                          <a:effectLst/>
                          <a:latin typeface="Times New Roman" pitchFamily="18" charset="0"/>
                          <a:cs typeface="Times New Roman" pitchFamily="18" charset="0"/>
                        </a:rPr>
                        <a:t>-</a:t>
                      </a:r>
                      <a:endParaRPr lang="ru-RU" sz="1100" dirty="0" smtClean="0">
                        <a:solidFill>
                          <a:schemeClr val="tx1"/>
                        </a:solidFill>
                        <a:effectLst/>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solidFill>
                            <a:schemeClr val="tx1"/>
                          </a:solidFill>
                          <a:effectLst/>
                          <a:latin typeface="Times New Roman" pitchFamily="18" charset="0"/>
                          <a:cs typeface="Times New Roman" pitchFamily="18" charset="0"/>
                        </a:rPr>
                        <a:t>АП</a:t>
                      </a:r>
                      <a:r>
                        <a:rPr lang="ru-RU" sz="1100" baseline="-25000" dirty="0" smtClean="0">
                          <a:solidFill>
                            <a:schemeClr val="tx1"/>
                          </a:solidFill>
                          <a:effectLst/>
                          <a:latin typeface="Times New Roman" pitchFamily="18" charset="0"/>
                          <a:cs typeface="Times New Roman" pitchFamily="18" charset="0"/>
                        </a:rPr>
                        <a:t>2</a:t>
                      </a:r>
                    </a:p>
                    <a:p>
                      <a:pPr algn="ctr">
                        <a:lnSpc>
                          <a:spcPct val="100000"/>
                        </a:lnSpc>
                        <a:spcAft>
                          <a:spcPts val="0"/>
                        </a:spcAft>
                      </a:pPr>
                      <a:endParaRPr lang="ru-RU" sz="110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dirty="0" smtClean="0">
                          <a:solidFill>
                            <a:schemeClr val="tx1"/>
                          </a:solidFill>
                          <a:effectLst/>
                          <a:latin typeface="Times New Roman" pitchFamily="18" charset="0"/>
                          <a:cs typeface="Times New Roman" pitchFamily="18" charset="0"/>
                        </a:rPr>
                        <a:t> </a:t>
                      </a:r>
                    </a:p>
                    <a:p>
                      <a:pPr algn="ctr">
                        <a:lnSpc>
                          <a:spcPct val="100000"/>
                        </a:lnSpc>
                        <a:spcAft>
                          <a:spcPts val="0"/>
                        </a:spcAft>
                      </a:pPr>
                      <a:r>
                        <a:rPr lang="ru-RU" sz="1100" dirty="0" smtClean="0">
                          <a:effectLst/>
                          <a:latin typeface="Times New Roman" pitchFamily="18" charset="0"/>
                          <a:cs typeface="Times New Roman" pitchFamily="18" charset="0"/>
                        </a:rPr>
                        <a:t> </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32000" algn="ctr">
                        <a:lnSpc>
                          <a:spcPct val="100000"/>
                        </a:lnSpc>
                        <a:spcAft>
                          <a:spcPts val="0"/>
                        </a:spcAft>
                      </a:pPr>
                      <a:endParaRPr lang="ru-RU" sz="1100" kern="1200" dirty="0" smtClean="0">
                        <a:solidFill>
                          <a:schemeClr val="dk1"/>
                        </a:solidFill>
                        <a:effectLst/>
                        <a:latin typeface="Times New Roman" pitchFamily="18" charset="0"/>
                        <a:ea typeface="Calibri"/>
                        <a:cs typeface="Times New Roman" pitchFamily="18" charset="0"/>
                      </a:endParaRPr>
                    </a:p>
                    <a:p>
                      <a:pPr indent="432000" algn="ctr">
                        <a:lnSpc>
                          <a:spcPct val="100000"/>
                        </a:lnSpc>
                        <a:spcAft>
                          <a:spcPts val="0"/>
                        </a:spcAft>
                      </a:pPr>
                      <a:r>
                        <a:rPr lang="ru-RU" sz="1100" kern="1200" dirty="0" smtClean="0">
                          <a:solidFill>
                            <a:schemeClr val="dk1"/>
                          </a:solidFill>
                          <a:effectLst/>
                          <a:latin typeface="Times New Roman" pitchFamily="18" charset="0"/>
                          <a:ea typeface="Calibri"/>
                          <a:cs typeface="Times New Roman" pitchFamily="18" charset="0"/>
                        </a:rPr>
                        <a:t>При наличии ОП, самостоятельно разработанной организацией, значение показателя    определяется по результатам анализа образовательной программы, размещенной на официальном сайте в сети «Интернет» организации, на соответствие планируемых результатов освоения образовательной программы требованиям, ФГОС.</a:t>
                      </a:r>
                      <a:endParaRPr lang="ru-RU" sz="1100" kern="1200" dirty="0">
                        <a:solidFill>
                          <a:schemeClr val="dk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 начального общего образования;</a:t>
                      </a:r>
                    </a:p>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информационный ресурс в сети «Интернет» «Единое содержание общего образования» (https://edsoo.ru/).</a:t>
                      </a:r>
                    </a:p>
                    <a:p>
                      <a:pPr algn="ctr">
                        <a:lnSpc>
                          <a:spcPct val="100000"/>
                        </a:lnSpc>
                        <a:spcAft>
                          <a:spcPts val="0"/>
                        </a:spcAft>
                      </a:pP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57200" algn="just">
                        <a:lnSpc>
                          <a:spcPct val="100000"/>
                        </a:lnSpc>
                        <a:spcAft>
                          <a:spcPts val="0"/>
                        </a:spcAft>
                      </a:pPr>
                      <a:r>
                        <a:rPr lang="ru-RU" sz="1100" dirty="0" smtClean="0">
                          <a:effectLst/>
                          <a:latin typeface="Times New Roman" pitchFamily="18" charset="0"/>
                          <a:ea typeface="Calibri"/>
                          <a:cs typeface="Times New Roman" pitchFamily="18" charset="0"/>
                        </a:rPr>
                        <a:t>При разработке ООП организация вправе непосредственно применять при реализации ООП соответствующие федеральные ООП, а также предусмотреть применение федерального учебного плана, и (или) федерального календарного учебного графика, и (или) федеральных рабочих программ учебных предметов, курсов, дисциплин (модулей), включенных в соответствующую федеральную</a:t>
                      </a:r>
                      <a:r>
                        <a:rPr lang="ru-RU" sz="1100" baseline="0" dirty="0" smtClean="0">
                          <a:effectLst/>
                          <a:latin typeface="Times New Roman" pitchFamily="18" charset="0"/>
                          <a:ea typeface="Calibri"/>
                          <a:cs typeface="Times New Roman" pitchFamily="18" charset="0"/>
                        </a:rPr>
                        <a:t> </a:t>
                      </a:r>
                      <a:r>
                        <a:rPr lang="ru-RU" sz="1100" dirty="0" smtClean="0">
                          <a:effectLst/>
                          <a:latin typeface="Times New Roman" pitchFamily="18" charset="0"/>
                          <a:ea typeface="Calibri"/>
                          <a:cs typeface="Times New Roman" pitchFamily="18" charset="0"/>
                        </a:rPr>
                        <a:t>ООП, размещенную на информационном ресурсе в сети «Интернет» «Единое содержание общего образования» (https://edsoo.ru/).</a:t>
                      </a:r>
                    </a:p>
                    <a:p>
                      <a:pPr indent="457200" algn="just">
                        <a:lnSpc>
                          <a:spcPct val="100000"/>
                        </a:lnSpc>
                        <a:spcAft>
                          <a:spcPts val="0"/>
                        </a:spcAft>
                      </a:pPr>
                      <a:r>
                        <a:rPr lang="ru-RU" sz="1100" dirty="0" smtClean="0">
                          <a:effectLst/>
                          <a:latin typeface="Times New Roman" pitchFamily="18" charset="0"/>
                          <a:ea typeface="Calibri"/>
                          <a:cs typeface="Times New Roman" pitchFamily="18" charset="0"/>
                        </a:rPr>
                        <a:t>В таком случае анализ ОП, размещенной на официальном сайте в сети «Интернет» организации начального общего образования, на соответствие планируемых результатов освоения ОП требованиям, установленным ФГОС, не проводится и показателю    устанавливается </a:t>
                      </a:r>
                      <a:r>
                        <a:rPr lang="ru-RU" sz="1100" b="1" dirty="0" smtClean="0">
                          <a:effectLst/>
                          <a:latin typeface="Times New Roman" pitchFamily="18" charset="0"/>
                          <a:ea typeface="Calibri"/>
                          <a:cs typeface="Times New Roman" pitchFamily="18" charset="0"/>
                        </a:rPr>
                        <a:t>10 баллов.</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1442454">
                <a:tc vMerge="1">
                  <a:txBody>
                    <a:bodyPr/>
                    <a:lstStyle/>
                    <a:p>
                      <a:endParaRPr lang="ru-RU"/>
                    </a:p>
                  </a:txBody>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Не </a:t>
                      </a: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2"/>
                  </a:ext>
                </a:extLst>
              </a:tr>
            </a:tbl>
          </a:graphicData>
        </a:graphic>
      </p:graphicFrame>
      <p:sp>
        <p:nvSpPr>
          <p:cNvPr id="5" name="Прямоугольник 23"/>
          <p:cNvSpPr/>
          <p:nvPr/>
        </p:nvSpPr>
        <p:spPr bwMode="auto">
          <a:xfrm>
            <a:off x="2279576" y="94597"/>
            <a:ext cx="9937104"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 </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4712"/>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0120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1609447076"/>
                  </p:ext>
                </p:extLst>
              </p:nvPr>
            </p:nvGraphicFramePr>
            <p:xfrm>
              <a:off x="239350" y="1105750"/>
              <a:ext cx="11644817" cy="5347586"/>
            </p:xfrm>
            <a:graphic>
              <a:graphicData uri="http://schemas.openxmlformats.org/drawingml/2006/table">
                <a:tbl>
                  <a:tblPr firstRow="1" firstCol="1" bandRow="1">
                    <a:tableStyleId>{5C22544A-7EE6-4342-B048-85BDC9FD1C3A}</a:tableStyleId>
                  </a:tblPr>
                  <a:tblGrid>
                    <a:gridCol w="1440161">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32403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gridCol w="3291888"/>
                  </a:tblGrid>
                  <a:tr h="934720">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наименование показателя</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000" b="0" dirty="0" err="1">
                              <a:solidFill>
                                <a:schemeClr val="tx1"/>
                              </a:solidFill>
                              <a:effectLst/>
                              <a:latin typeface="Times New Roman" pitchFamily="18" charset="0"/>
                              <a:cs typeface="Times New Roman" pitchFamily="18" charset="0"/>
                            </a:rPr>
                            <a:t>аккредитационных</a:t>
                          </a:r>
                          <a:r>
                            <a:rPr lang="ru-RU" sz="1000" b="0" dirty="0">
                              <a:solidFill>
                                <a:schemeClr val="tx1"/>
                              </a:solidFill>
                              <a:effectLst/>
                              <a:latin typeface="Times New Roman" pitchFamily="18" charset="0"/>
                              <a:cs typeface="Times New Roman" pitchFamily="18" charset="0"/>
                            </a:rPr>
                            <a:t> показателей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баллов</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Методика расчета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err="1" smtClean="0">
                              <a:solidFill>
                                <a:schemeClr val="tx1"/>
                              </a:solidFill>
                              <a:effectLst/>
                              <a:latin typeface="Times New Roman" pitchFamily="18" charset="0"/>
                              <a:cs typeface="Times New Roman" pitchFamily="18" charset="0"/>
                            </a:rPr>
                            <a:t>аккредитационных</a:t>
                          </a: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показателей</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данных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для </a:t>
                          </a:r>
                          <a:r>
                            <a:rPr lang="ru-RU" sz="10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показателя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0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000" b="0" kern="1200" baseline="0" dirty="0" smtClean="0">
                              <a:solidFill>
                                <a:schemeClr val="tx1"/>
                              </a:solidFill>
                              <a:effectLst/>
                              <a:latin typeface="Times New Roman" pitchFamily="18" charset="0"/>
                              <a:ea typeface="Calibri"/>
                              <a:cs typeface="Times New Roman" pitchFamily="18" charset="0"/>
                            </a:rPr>
                            <a:t> информация</a:t>
                          </a:r>
                          <a:endParaRPr lang="ru-RU" sz="10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xmlns="" val="10000"/>
                      </a:ext>
                    </a:extLst>
                  </a:tr>
                  <a:tr h="1244514">
                    <a:tc rowSpan="3">
                      <a:txBody>
                        <a:bodyPr/>
                        <a:lstStyle/>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Доля педагогических работников, имеющих первую или высшую квалификационные категории, ученое звание и (или) ученую степень и (или) лиц, приравненных к ним, в общей численности педагогических работников, участвующих в реализации ОП</a:t>
                          </a:r>
                        </a:p>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 </a:t>
                          </a:r>
                          <a:r>
                            <a:rPr lang="ru-RU" sz="1000" b="0" i="1" dirty="0" smtClean="0">
                              <a:solidFill>
                                <a:srgbClr val="FF0000"/>
                              </a:solidFill>
                              <a:effectLst/>
                              <a:latin typeface="Times New Roman" pitchFamily="18" charset="0"/>
                              <a:ea typeface="Calibri"/>
                              <a:cs typeface="Times New Roman" pitchFamily="18" charset="0"/>
                            </a:rPr>
                            <a:t>(не применяется при отсутствии контингента обучающихся) </a:t>
                          </a:r>
                          <a:r>
                            <a:rPr lang="ru-RU" sz="1200" b="0" dirty="0" smtClean="0">
                              <a:solidFill>
                                <a:schemeClr val="tx1"/>
                              </a:solidFill>
                              <a:effectLst/>
                              <a:latin typeface="Times New Roman" pitchFamily="18" charset="0"/>
                              <a:ea typeface="Calibri"/>
                              <a:cs typeface="Times New Roman" pitchFamily="18" charset="0"/>
                            </a:rPr>
                            <a:t>- </a:t>
                          </a:r>
                          <a:r>
                            <a:rPr lang="ru-RU" sz="1200" b="0" dirty="0" smtClean="0">
                              <a:solidFill>
                                <a:schemeClr val="tx1"/>
                              </a:solidFill>
                              <a:effectLst/>
                              <a:latin typeface="Times New Roman" pitchFamily="18" charset="0"/>
                              <a:cs typeface="Times New Roman" pitchFamily="18" charset="0"/>
                            </a:rPr>
                            <a:t> </a:t>
                          </a:r>
                          <a:r>
                            <a:rPr lang="ru-RU" sz="1200" b="1" dirty="0" smtClean="0">
                              <a:solidFill>
                                <a:schemeClr val="tx1"/>
                              </a:solidFill>
                              <a:effectLst/>
                              <a:latin typeface="Times New Roman" pitchFamily="18" charset="0"/>
                              <a:cs typeface="Times New Roman" pitchFamily="18" charset="0"/>
                            </a:rPr>
                            <a:t>АП </a:t>
                          </a:r>
                          <a:r>
                            <a:rPr lang="ru-RU" sz="1200" b="1" baseline="-25000" dirty="0" smtClean="0">
                              <a:solidFill>
                                <a:schemeClr val="tx1"/>
                              </a:solidFill>
                              <a:effectLst/>
                              <a:latin typeface="Times New Roman" pitchFamily="18" charset="0"/>
                              <a:cs typeface="Times New Roman" pitchFamily="18" charset="0"/>
                            </a:rPr>
                            <a:t>3</a:t>
                          </a:r>
                        </a:p>
                        <a:p>
                          <a:pPr algn="ctr">
                            <a:lnSpc>
                              <a:spcPct val="100000"/>
                            </a:lnSpc>
                            <a:spcAft>
                              <a:spcPts val="0"/>
                            </a:spcAft>
                          </a:pPr>
                          <a:r>
                            <a:rPr lang="ru-RU" sz="1000" b="1" dirty="0" smtClean="0">
                              <a:solidFill>
                                <a:schemeClr val="tx1"/>
                              </a:solidFill>
                              <a:effectLst/>
                              <a:latin typeface="Times New Roman" pitchFamily="18" charset="0"/>
                              <a:cs typeface="Times New Roman" pitchFamily="18" charset="0"/>
                            </a:rPr>
                            <a:t> </a:t>
                          </a: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50% и более</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a:effectLst/>
                              <a:latin typeface="Times New Roman" pitchFamily="18" charset="0"/>
                              <a:cs typeface="Times New Roman" pitchFamily="18" charset="0"/>
                            </a:rPr>
                            <a:t>10</a:t>
                          </a:r>
                          <a:endParaRPr lang="ru-RU" sz="1000" b="1">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marL="0" indent="180975" algn="just">
                            <a:lnSpc>
                              <a:spcPct val="100000"/>
                            </a:lnSpc>
                            <a:spcAft>
                              <a:spcPts val="0"/>
                            </a:spcAft>
                          </a:pPr>
                          <a:r>
                            <a:rPr lang="ru-RU" sz="1000" dirty="0" smtClean="0">
                              <a:effectLst/>
                              <a:latin typeface="Times New Roman" pitchFamily="18" charset="0"/>
                              <a:cs typeface="Times New Roman" pitchFamily="18" charset="0"/>
                            </a:rPr>
                            <a:t>Значение показателя</a:t>
                          </a:r>
                          <a:r>
                            <a:rPr lang="ru-RU" sz="1000" baseline="0" dirty="0" smtClean="0">
                              <a:effectLst/>
                              <a:latin typeface="Times New Roman" pitchFamily="18" charset="0"/>
                              <a:cs typeface="Times New Roman" pitchFamily="18" charset="0"/>
                            </a:rPr>
                            <a:t> </a:t>
                          </a:r>
                          <a:r>
                            <a:rPr lang="ru-RU" sz="1000" dirty="0" smtClean="0">
                              <a:effectLst/>
                              <a:latin typeface="Times New Roman" pitchFamily="18" charset="0"/>
                              <a:cs typeface="Times New Roman" pitchFamily="18" charset="0"/>
                            </a:rPr>
                            <a:t>рассчитывается как отношение количества педагогических</a:t>
                          </a:r>
                          <a:r>
                            <a:rPr lang="ru-RU" sz="1000" baseline="0" dirty="0" smtClean="0">
                              <a:effectLst/>
                              <a:latin typeface="Times New Roman" pitchFamily="18" charset="0"/>
                              <a:cs typeface="Times New Roman" pitchFamily="18" charset="0"/>
                            </a:rPr>
                            <a:t> </a:t>
                          </a:r>
                          <a:r>
                            <a:rPr lang="ru-RU" sz="1000" dirty="0" smtClean="0">
                              <a:effectLst/>
                              <a:latin typeface="Times New Roman" pitchFamily="18" charset="0"/>
                              <a:cs typeface="Times New Roman" pitchFamily="18" charset="0"/>
                            </a:rPr>
                            <a:t>работников, имеющих квалификационные категории по должности «Учитель» и (или) «Преподаватель», и (или) ученое звание и (или) ученую степень (в том числе богословскими учеными степенями и званиями) и (или) лиц, приравненных к ним, участвующих в реализации учебного плана ОП, к общему количеству педагогических работников, участвующих в реализации учебного плана ОП, умноженное на 100%.</a:t>
                          </a:r>
                        </a:p>
                        <a:p>
                          <a:pPr marL="0" indent="180975" algn="just">
                            <a:lnSpc>
                              <a:spcPct val="100000"/>
                            </a:lnSpc>
                            <a:spcAft>
                              <a:spcPts val="0"/>
                            </a:spcAft>
                          </a:pPr>
                          <a:r>
                            <a:rPr lang="ru-RU" sz="1000" dirty="0" smtClean="0">
                              <a:effectLst/>
                              <a:latin typeface="Times New Roman" pitchFamily="18" charset="0"/>
                              <a:ea typeface="Calibri"/>
                              <a:cs typeface="Times New Roman" pitchFamily="18" charset="0"/>
                            </a:rPr>
                            <a:t>Показатель рассчитывается по формуле:</a:t>
                          </a:r>
                        </a:p>
                        <a:p>
                          <a:pPr marL="0" indent="180975" algn="just">
                            <a:lnSpc>
                              <a:spcPct val="100000"/>
                            </a:lnSpc>
                            <a:spcAft>
                              <a:spcPts val="0"/>
                            </a:spcAft>
                          </a:pPr>
                          <a:endParaRPr lang="ru-RU" sz="1000" dirty="0" smtClean="0">
                            <a:effectLst/>
                            <a:latin typeface="Times New Roman" pitchFamily="18" charset="0"/>
                            <a:ea typeface="Calibri"/>
                            <a:cs typeface="Times New Roman" pitchFamily="18" charset="0"/>
                          </a:endParaRPr>
                        </a:p>
                        <a:p>
                          <a:pPr marL="0" marR="0" indent="180975" algn="ctr" defTabSz="914400" rtl="0" eaLnBrk="1" fontAlgn="auto" latinLnBrk="0" hangingPunct="1">
                            <a:lnSpc>
                              <a:spcPct val="100000"/>
                            </a:lnSpc>
                            <a:spcBef>
                              <a:spcPts val="0"/>
                            </a:spcBef>
                            <a:spcAft>
                              <a:spcPts val="0"/>
                            </a:spcAft>
                            <a:buClrTx/>
                            <a:buSzTx/>
                            <a:buFontTx/>
                            <a:buNone/>
                            <a:tabLst/>
                            <a:defRPr/>
                          </a:pPr>
                          <a:r>
                            <a:rPr lang="ru-RU" sz="1100" b="1" baseline="0" dirty="0" smtClean="0">
                              <a:effectLst/>
                              <a:latin typeface="Times New Roman" pitchFamily="18" charset="0"/>
                              <a:ea typeface="Calibri"/>
                              <a:cs typeface="Times New Roman" pitchFamily="18" charset="0"/>
                            </a:rPr>
                            <a:t> </a:t>
                          </a:r>
                          <a14:m>
                            <m:oMath xmlns:m="http://schemas.openxmlformats.org/officeDocument/2006/math">
                              <m:r>
                                <a:rPr lang="ru-RU" sz="1100" b="1" smtClean="0">
                                  <a:effectLst/>
                                  <a:latin typeface="Cambria Math" panose="02040503050406030204" pitchFamily="18" charset="0"/>
                                </a:rPr>
                                <m:t>АП</m:t>
                              </m:r>
                              <m:r>
                                <a:rPr lang="ru-RU" sz="1100" b="1" i="0" baseline="-25000" smtClean="0">
                                  <a:effectLst/>
                                  <a:latin typeface="Cambria Math"/>
                                </a:rPr>
                                <m:t>𝟑</m:t>
                              </m:r>
                              <m:r>
                                <a:rPr lang="ru-RU" sz="1100" b="1" smtClean="0">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𝐚</m:t>
                                  </m:r>
                                  <m:r>
                                    <a:rPr lang="ru-RU" sz="1100" b="1" i="0" baseline="-25000" smtClean="0">
                                      <a:effectLst/>
                                      <a:latin typeface="Cambria Math"/>
                                    </a:rPr>
                                    <m:t>𝟑</m:t>
                                  </m:r>
                                  <m:r>
                                    <a:rPr lang="en-US" sz="1100" b="1">
                                      <a:effectLst/>
                                      <a:latin typeface="Cambria Math" panose="02040503050406030204" pitchFamily="18" charset="0"/>
                                    </a:rPr>
                                    <m:t> </m:t>
                                  </m:r>
                                </m:num>
                                <m:den>
                                  <m:r>
                                    <a:rPr lang="en-US" sz="1100" b="1" i="1">
                                      <a:effectLst/>
                                      <a:latin typeface="Cambria Math" panose="02040503050406030204" pitchFamily="18" charset="0"/>
                                    </a:rPr>
                                    <m:t>𝐛</m:t>
                                  </m:r>
                                  <m:r>
                                    <a:rPr lang="ru-RU" sz="1100" b="1" i="0" baseline="-25000" smtClean="0">
                                      <a:effectLst/>
                                      <a:latin typeface="Cambria Math"/>
                                    </a:rPr>
                                    <m:t>𝟑</m:t>
                                  </m:r>
                                  <m:r>
                                    <a:rPr lang="en-US" sz="1100" b="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m:t>
                              </m:r>
                              <m:r>
                                <a:rPr lang="en-US" sz="1100">
                                  <a:effectLst/>
                                  <a:latin typeface="Cambria Math" panose="02040503050406030204" pitchFamily="18" charset="0"/>
                                </a:rPr>
                                <m:t>где</m:t>
                              </m:r>
                            </m:oMath>
                          </a14:m>
                          <a:r>
                            <a:rPr lang="ru-RU" sz="1000" dirty="0" smtClean="0">
                              <a:effectLst/>
                              <a:latin typeface="Times New Roman" pitchFamily="18" charset="0"/>
                              <a:cs typeface="Times New Roman" pitchFamily="18" charset="0"/>
                            </a:rPr>
                            <a:t>:</a:t>
                          </a:r>
                        </a:p>
                        <a:p>
                          <a:pPr marL="0" lvl="0" indent="0" algn="just">
                            <a:lnSpc>
                              <a:spcPct val="100000"/>
                            </a:lnSpc>
                            <a:spcAft>
                              <a:spcPts val="0"/>
                            </a:spcAft>
                            <a:buSzPts val="1200"/>
                            <a:buFont typeface="Times New Roman" panose="02020603050405020304" pitchFamily="18" charset="0"/>
                            <a:buNone/>
                            <a:tabLst>
                              <a:tab pos="534670" algn="l"/>
                            </a:tabLst>
                          </a:pPr>
                          <a:r>
                            <a:rPr lang="en-US" sz="1100" b="1" i="1" kern="1200" dirty="0" smtClean="0">
                              <a:solidFill>
                                <a:schemeClr val="dk1"/>
                              </a:solidFill>
                              <a:effectLst/>
                              <a:latin typeface="Times New Roman" pitchFamily="18" charset="0"/>
                              <a:ea typeface="+mn-ea"/>
                              <a:cs typeface="Times New Roman" pitchFamily="18" charset="0"/>
                            </a:rPr>
                            <a:t>a</a:t>
                          </a:r>
                          <a:r>
                            <a:rPr lang="ru-RU" sz="1100" b="1" i="1" kern="1200" baseline="-25000" dirty="0" smtClean="0">
                              <a:solidFill>
                                <a:schemeClr val="dk1"/>
                              </a:solidFill>
                              <a:effectLst/>
                              <a:latin typeface="Times New Roman" pitchFamily="18" charset="0"/>
                              <a:ea typeface="+mn-ea"/>
                              <a:cs typeface="Times New Roman" pitchFamily="18" charset="0"/>
                            </a:rPr>
                            <a:t>3</a:t>
                          </a:r>
                          <a:r>
                            <a:rPr lang="en-US" sz="1000" b="1" i="1" kern="1200" baseline="0" dirty="0" smtClean="0">
                              <a:solidFill>
                                <a:schemeClr val="dk1"/>
                              </a:solidFill>
                              <a:effectLst/>
                              <a:latin typeface="Times New Roman" pitchFamily="18" charset="0"/>
                              <a:ea typeface="+mn-ea"/>
                              <a:cs typeface="Times New Roman" pitchFamily="18" charset="0"/>
                            </a:rPr>
                            <a:t> </a:t>
                          </a:r>
                          <a:r>
                            <a:rPr lang="ru-RU" sz="1000" kern="1200" dirty="0" smtClean="0">
                              <a:solidFill>
                                <a:schemeClr val="dk1"/>
                              </a:solidFill>
                              <a:effectLst/>
                              <a:latin typeface="Times New Roman" pitchFamily="18" charset="0"/>
                              <a:ea typeface="+mn-ea"/>
                              <a:cs typeface="Times New Roman" pitchFamily="18" charset="0"/>
                            </a:rPr>
                            <a:t>- количество педагогических работников, имеющих первую или высшую квалификационные категории по должности «Учитель» и (или) «Преподаватель», ученое звание и (или) ученую степень (в том числе богословскими учеными степенями и званиями) и лиц, приравненных к ним, участвующих в реализации учебного плана ОП;</a:t>
                          </a:r>
                        </a:p>
                        <a:p>
                          <a:pPr marL="0" lvl="0" indent="0" algn="just">
                            <a:lnSpc>
                              <a:spcPct val="100000"/>
                            </a:lnSpc>
                            <a:spcAft>
                              <a:spcPts val="0"/>
                            </a:spcAft>
                            <a:buSzPts val="1200"/>
                            <a:buFont typeface="Times New Roman" panose="02020603050405020304" pitchFamily="18" charset="0"/>
                            <a:buNone/>
                            <a:tabLst>
                              <a:tab pos="636270" algn="l"/>
                            </a:tabLst>
                          </a:pPr>
                          <a:r>
                            <a:rPr lang="en-US" sz="1100" b="1" i="1" kern="1200" dirty="0" smtClean="0">
                              <a:solidFill>
                                <a:schemeClr val="dk1"/>
                              </a:solidFill>
                              <a:effectLst/>
                              <a:latin typeface="Times New Roman" pitchFamily="18" charset="0"/>
                              <a:ea typeface="+mn-ea"/>
                              <a:cs typeface="Times New Roman" pitchFamily="18" charset="0"/>
                            </a:rPr>
                            <a:t>b</a:t>
                          </a:r>
                          <a:r>
                            <a:rPr lang="ru-RU" sz="1100" b="1" i="1" kern="1200" baseline="-25000" dirty="0" smtClean="0">
                              <a:solidFill>
                                <a:schemeClr val="dk1"/>
                              </a:solidFill>
                              <a:effectLst/>
                              <a:latin typeface="Times New Roman" pitchFamily="18" charset="0"/>
                              <a:ea typeface="+mn-ea"/>
                              <a:cs typeface="Times New Roman" pitchFamily="18" charset="0"/>
                            </a:rPr>
                            <a:t>3</a:t>
                          </a:r>
                          <a:r>
                            <a:rPr lang="en-US" sz="1000" b="1" i="1" kern="1200" baseline="0" dirty="0" smtClean="0">
                              <a:solidFill>
                                <a:schemeClr val="dk1"/>
                              </a:solidFill>
                              <a:effectLst/>
                              <a:latin typeface="Times New Roman" pitchFamily="18" charset="0"/>
                              <a:ea typeface="+mn-ea"/>
                              <a:cs typeface="Times New Roman" pitchFamily="18" charset="0"/>
                            </a:rPr>
                            <a:t> </a:t>
                          </a:r>
                          <a:r>
                            <a:rPr lang="ru-RU" sz="1000" kern="1200" dirty="0" smtClean="0">
                              <a:solidFill>
                                <a:schemeClr val="dk1"/>
                              </a:solidFill>
                              <a:effectLst/>
                              <a:latin typeface="Times New Roman" pitchFamily="18" charset="0"/>
                              <a:ea typeface="+mn-ea"/>
                              <a:cs typeface="Times New Roman" pitchFamily="18" charset="0"/>
                            </a:rPr>
                            <a:t>- общее количество педагогических работников, участвующих в реализации ОП.</a:t>
                          </a:r>
                        </a:p>
                        <a:p>
                          <a:pPr marL="0" lvl="0" indent="457200" algn="just">
                            <a:lnSpc>
                              <a:spcPct val="100000"/>
                            </a:lnSpc>
                            <a:spcAft>
                              <a:spcPts val="0"/>
                            </a:spcAft>
                            <a:buSzPts val="1200"/>
                            <a:buFont typeface="Times New Roman" panose="02020603050405020304" pitchFamily="18" charset="0"/>
                            <a:buNone/>
                            <a:tabLst>
                              <a:tab pos="636270" algn="l"/>
                            </a:tabLst>
                          </a:pPr>
                          <a:r>
                            <a:rPr lang="ru-RU" sz="1000" kern="1200" dirty="0" smtClean="0">
                              <a:solidFill>
                                <a:schemeClr val="dk1"/>
                              </a:solidFill>
                              <a:effectLst/>
                              <a:latin typeface="Times New Roman" pitchFamily="18" charset="0"/>
                              <a:ea typeface="+mn-ea"/>
                              <a:cs typeface="Times New Roman" pitchFamily="18" charset="0"/>
                            </a:rPr>
                            <a:t>При расчете показателя учитываются в том числе внешние совместители и лица, работающие по договорам гражданско-правового характера.</a:t>
                          </a: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информационные системы </a:t>
                          </a:r>
                          <a:r>
                            <a:rPr lang="ru-RU" sz="1000" kern="1200" dirty="0" err="1" smtClean="0">
                              <a:solidFill>
                                <a:schemeClr val="dk1"/>
                              </a:solidFill>
                              <a:effectLst/>
                              <a:latin typeface="Times New Roman" pitchFamily="18" charset="0"/>
                              <a:ea typeface="+mn-ea"/>
                              <a:cs typeface="Times New Roman" pitchFamily="18" charset="0"/>
                            </a:rPr>
                            <a:t>Рособрнадзора</a:t>
                          </a:r>
                          <a:r>
                            <a:rPr lang="ru-RU" sz="1000" kern="1200" dirty="0" smtClean="0">
                              <a:solidFill>
                                <a:schemeClr val="dk1"/>
                              </a:solidFill>
                              <a:effectLst/>
                              <a:latin typeface="Times New Roman" pitchFamily="18" charset="0"/>
                              <a:ea typeface="+mn-ea"/>
                              <a:cs typeface="Times New Roman"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000" dirty="0" smtClean="0">
                              <a:effectLst/>
                              <a:latin typeface="Times New Roman" pitchFamily="18" charset="0"/>
                              <a:ea typeface="Calibri"/>
                              <a:cs typeface="Times New Roman" pitchFamily="18" charset="0"/>
                            </a:rPr>
                            <a:t>К педагогическим работникам с ученой степенью и (или) ученым званием (в том числе богословскими учеными степенями и званиями) приравниваются лица, имеющие награды, международные почетные звания или премии, в том числе полученные в иностранном государстве и признанные в РФ, и (или) государственные почетные звания в соответствующей профессиональной сфере, и (или) являющихся лауреатами государственных премий в соответствующей профессиональной сфере и приравненными к ним членами творческих союзов, лауреатами, победителями и призерами творческих конкурсов, литературных премий, имеющие спортивные звания «Мастер спорта России», «Мастер спорта СССР», «Гроссмейстер России», «Гроссмейстер СССР», «Мастер спорта России международного класса», «Мастер спорта СССР международного класса», Почетные спортивные звания «Заслуженный мастер спорта России», «Заслуженный мастер спорта СССР», «Заслуженный тренер России», «Заслуженный тренер СССР», «Почетный спортивный судья России», почетные звания «Заслуженный работник физической культуры и спорта Российской Федерации», «Заслуженный работник физической культуры и спорта РСФСР», а также являющиеся лауреатами государственных премий в сфере физической культуры и спорта.</a:t>
                          </a: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a16="http://schemas.microsoft.com/office/drawing/2014/main" xmlns="" val="10001"/>
                      </a:ext>
                    </a:extLst>
                  </a:tr>
                  <a:tr h="138714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20% - 49%</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2"/>
                      </a:ext>
                    </a:extLst>
                  </a:tr>
                  <a:tr h="178120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Менее 20%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3"/>
                      </a:ext>
                    </a:extLst>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3434189837"/>
                  </p:ext>
                </p:extLst>
              </p:nvPr>
            </p:nvGraphicFramePr>
            <p:xfrm>
              <a:off x="239350" y="1105750"/>
              <a:ext cx="11644817" cy="5347586"/>
            </p:xfrm>
            <a:graphic>
              <a:graphicData uri="http://schemas.openxmlformats.org/drawingml/2006/table">
                <a:tbl>
                  <a:tblPr firstRow="1" firstCol="1" bandRow="1">
                    <a:tableStyleId>{5C22544A-7EE6-4342-B048-85BDC9FD1C3A}</a:tableStyleId>
                  </a:tblPr>
                  <a:tblGrid>
                    <a:gridCol w="1440161">
                      <a:extLst>
                        <a:ext uri="{9D8B030D-6E8A-4147-A177-3AD203B41FA5}">
                          <a16:colId xmlns:a16="http://schemas.microsoft.com/office/drawing/2014/main" xmlns="" xmlns:a14="http://schemas.microsoft.com/office/drawing/2010/main" val="20001"/>
                        </a:ext>
                      </a:extLst>
                    </a:gridCol>
                    <a:gridCol w="1368152">
                      <a:extLst>
                        <a:ext uri="{9D8B030D-6E8A-4147-A177-3AD203B41FA5}">
                          <a16:colId xmlns:a16="http://schemas.microsoft.com/office/drawing/2014/main" xmlns="" xmlns:a14="http://schemas.microsoft.com/office/drawing/2010/main" val="20002"/>
                        </a:ext>
                      </a:extLst>
                    </a:gridCol>
                    <a:gridCol w="864096">
                      <a:extLst>
                        <a:ext uri="{9D8B030D-6E8A-4147-A177-3AD203B41FA5}">
                          <a16:colId xmlns:a16="http://schemas.microsoft.com/office/drawing/2014/main" xmlns="" xmlns:a14="http://schemas.microsoft.com/office/drawing/2010/main" val="20003"/>
                        </a:ext>
                      </a:extLst>
                    </a:gridCol>
                    <a:gridCol w="3240360">
                      <a:extLst>
                        <a:ext uri="{9D8B030D-6E8A-4147-A177-3AD203B41FA5}">
                          <a16:colId xmlns:a16="http://schemas.microsoft.com/office/drawing/2014/main" xmlns="" xmlns:a14="http://schemas.microsoft.com/office/drawing/2010/main" val="20004"/>
                        </a:ext>
                      </a:extLst>
                    </a:gridCol>
                    <a:gridCol w="1440160">
                      <a:extLst>
                        <a:ext uri="{9D8B030D-6E8A-4147-A177-3AD203B41FA5}">
                          <a16:colId xmlns:a16="http://schemas.microsoft.com/office/drawing/2014/main" xmlns="" xmlns:a14="http://schemas.microsoft.com/office/drawing/2010/main" val="20005"/>
                        </a:ext>
                      </a:extLst>
                    </a:gridCol>
                    <a:gridCol w="3291888"/>
                  </a:tblGrid>
                  <a:tr h="934720">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наименование показателя</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000" b="0" dirty="0" err="1">
                              <a:solidFill>
                                <a:schemeClr val="tx1"/>
                              </a:solidFill>
                              <a:effectLst/>
                              <a:latin typeface="Times New Roman" pitchFamily="18" charset="0"/>
                              <a:cs typeface="Times New Roman" pitchFamily="18" charset="0"/>
                            </a:rPr>
                            <a:t>аккредитационных</a:t>
                          </a:r>
                          <a:r>
                            <a:rPr lang="ru-RU" sz="1000" b="0" dirty="0">
                              <a:solidFill>
                                <a:schemeClr val="tx1"/>
                              </a:solidFill>
                              <a:effectLst/>
                              <a:latin typeface="Times New Roman" pitchFamily="18" charset="0"/>
                              <a:cs typeface="Times New Roman" pitchFamily="18" charset="0"/>
                            </a:rPr>
                            <a:t> показателей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баллов</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Методика расчета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err="1" smtClean="0">
                              <a:solidFill>
                                <a:schemeClr val="tx1"/>
                              </a:solidFill>
                              <a:effectLst/>
                              <a:latin typeface="Times New Roman" pitchFamily="18" charset="0"/>
                              <a:cs typeface="Times New Roman" pitchFamily="18" charset="0"/>
                            </a:rPr>
                            <a:t>аккредитационных</a:t>
                          </a: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показателей</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данных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для </a:t>
                          </a:r>
                          <a:r>
                            <a:rPr lang="ru-RU" sz="10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показателя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0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000" b="0" kern="1200" baseline="0" dirty="0" smtClean="0">
                              <a:solidFill>
                                <a:schemeClr val="tx1"/>
                              </a:solidFill>
                              <a:effectLst/>
                              <a:latin typeface="Times New Roman" pitchFamily="18" charset="0"/>
                              <a:ea typeface="Calibri"/>
                              <a:cs typeface="Times New Roman" pitchFamily="18" charset="0"/>
                            </a:rPr>
                            <a:t> информация</a:t>
                          </a:r>
                          <a:endParaRPr lang="ru-RU" sz="10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xmlns="" xmlns:a14="http://schemas.microsoft.com/office/drawing/2010/main" val="10000"/>
                      </a:ext>
                    </a:extLst>
                  </a:tr>
                  <a:tr h="1244514">
                    <a:tc rowSpan="3">
                      <a:txBody>
                        <a:bodyPr/>
                        <a:lstStyle/>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Доля педагогических работников, имеющих первую или высшую квалификационные категории, ученое звание и (или) ученую степень и (или) лиц, приравненных к ним, в общей численности педагогических работников, участвующих в реализации ОП</a:t>
                          </a:r>
                        </a:p>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 </a:t>
                          </a:r>
                          <a:r>
                            <a:rPr lang="ru-RU" sz="1000" b="0" i="1" dirty="0" smtClean="0">
                              <a:solidFill>
                                <a:srgbClr val="FF0000"/>
                              </a:solidFill>
                              <a:effectLst/>
                              <a:latin typeface="Times New Roman" pitchFamily="18" charset="0"/>
                              <a:ea typeface="Calibri"/>
                              <a:cs typeface="Times New Roman" pitchFamily="18" charset="0"/>
                            </a:rPr>
                            <a:t>(не применяется при отсутствии контингента обучающихся) </a:t>
                          </a:r>
                          <a:r>
                            <a:rPr lang="ru-RU" sz="1200" b="0" dirty="0" smtClean="0">
                              <a:solidFill>
                                <a:schemeClr val="tx1"/>
                              </a:solidFill>
                              <a:effectLst/>
                              <a:latin typeface="Times New Roman" pitchFamily="18" charset="0"/>
                              <a:ea typeface="Calibri"/>
                              <a:cs typeface="Times New Roman" pitchFamily="18" charset="0"/>
                            </a:rPr>
                            <a:t>- </a:t>
                          </a:r>
                          <a:r>
                            <a:rPr lang="ru-RU" sz="1200" b="0" dirty="0" smtClean="0">
                              <a:solidFill>
                                <a:schemeClr val="tx1"/>
                              </a:solidFill>
                              <a:effectLst/>
                              <a:latin typeface="Times New Roman" pitchFamily="18" charset="0"/>
                              <a:cs typeface="Times New Roman" pitchFamily="18" charset="0"/>
                            </a:rPr>
                            <a:t> </a:t>
                          </a:r>
                          <a:r>
                            <a:rPr lang="ru-RU" sz="1200" b="1" dirty="0" smtClean="0">
                              <a:solidFill>
                                <a:schemeClr val="tx1"/>
                              </a:solidFill>
                              <a:effectLst/>
                              <a:latin typeface="Times New Roman" pitchFamily="18" charset="0"/>
                              <a:cs typeface="Times New Roman" pitchFamily="18" charset="0"/>
                            </a:rPr>
                            <a:t>АП </a:t>
                          </a:r>
                          <a:r>
                            <a:rPr lang="ru-RU" sz="1200" b="1" baseline="-25000" dirty="0" smtClean="0">
                              <a:solidFill>
                                <a:schemeClr val="tx1"/>
                              </a:solidFill>
                              <a:effectLst/>
                              <a:latin typeface="Times New Roman" pitchFamily="18" charset="0"/>
                              <a:cs typeface="Times New Roman" pitchFamily="18" charset="0"/>
                            </a:rPr>
                            <a:t>3</a:t>
                          </a:r>
                        </a:p>
                        <a:p>
                          <a:pPr algn="ctr">
                            <a:lnSpc>
                              <a:spcPct val="100000"/>
                            </a:lnSpc>
                            <a:spcAft>
                              <a:spcPts val="0"/>
                            </a:spcAft>
                          </a:pPr>
                          <a:r>
                            <a:rPr lang="ru-RU" sz="1000" b="1" dirty="0" smtClean="0">
                              <a:solidFill>
                                <a:schemeClr val="tx1"/>
                              </a:solidFill>
                              <a:effectLst/>
                              <a:latin typeface="Times New Roman" pitchFamily="18" charset="0"/>
                              <a:cs typeface="Times New Roman" pitchFamily="18" charset="0"/>
                            </a:rPr>
                            <a:t> </a:t>
                          </a:r>
                          <a:endParaRPr lang="ru-RU" sz="1000" b="1" dirty="0" smtClean="0">
                            <a:solidFill>
                              <a:schemeClr val="tx1"/>
                            </a:solidFill>
                            <a:effectLst/>
                            <a:latin typeface="Times New Roman" pitchFamily="18" charset="0"/>
                            <a:cs typeface="Times New Roman" pitchFamily="18" charset="0"/>
                          </a:endParaRP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50% и более</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a:effectLst/>
                              <a:latin typeface="Times New Roman" pitchFamily="18" charset="0"/>
                              <a:cs typeface="Times New Roman" pitchFamily="18" charset="0"/>
                            </a:rPr>
                            <a:t>10</a:t>
                          </a:r>
                          <a:endParaRPr lang="ru-RU" sz="1000" b="1">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endParaRPr lang="ru-RU"/>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3559" t="-21103" r="-146328"/>
                          </a:stretch>
                        </a:blipFill>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информационные </a:t>
                          </a:r>
                          <a:r>
                            <a:rPr lang="ru-RU" sz="1000" kern="1200" dirty="0" smtClean="0">
                              <a:solidFill>
                                <a:schemeClr val="dk1"/>
                              </a:solidFill>
                              <a:effectLst/>
                              <a:latin typeface="Times New Roman" pitchFamily="18" charset="0"/>
                              <a:ea typeface="+mn-ea"/>
                              <a:cs typeface="Times New Roman" pitchFamily="18" charset="0"/>
                            </a:rPr>
                            <a:t>системы </a:t>
                          </a:r>
                          <a:r>
                            <a:rPr lang="ru-RU" sz="1000" kern="1200" dirty="0" err="1" smtClean="0">
                              <a:solidFill>
                                <a:schemeClr val="dk1"/>
                              </a:solidFill>
                              <a:effectLst/>
                              <a:latin typeface="Times New Roman" pitchFamily="18" charset="0"/>
                              <a:ea typeface="+mn-ea"/>
                              <a:cs typeface="Times New Roman" pitchFamily="18" charset="0"/>
                            </a:rPr>
                            <a:t>Рособрнадзора</a:t>
                          </a:r>
                          <a:r>
                            <a:rPr lang="ru-RU" sz="1000" kern="1200" dirty="0" smtClean="0">
                              <a:solidFill>
                                <a:schemeClr val="dk1"/>
                              </a:solidFill>
                              <a:effectLst/>
                              <a:latin typeface="Times New Roman" pitchFamily="18" charset="0"/>
                              <a:ea typeface="+mn-ea"/>
                              <a:cs typeface="Times New Roman"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официальный </a:t>
                          </a:r>
                          <a:r>
                            <a:rPr lang="ru-RU" sz="1000" kern="1200" dirty="0" smtClean="0">
                              <a:solidFill>
                                <a:schemeClr val="dk1"/>
                              </a:solidFill>
                              <a:effectLst/>
                              <a:latin typeface="Times New Roman" pitchFamily="18" charset="0"/>
                              <a:ea typeface="+mn-ea"/>
                              <a:cs typeface="Times New Roman" pitchFamily="18" charset="0"/>
                            </a:rPr>
                            <a:t>сайт в сети «Интернет» организации;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документы </a:t>
                          </a:r>
                          <a:r>
                            <a:rPr lang="ru-RU" sz="1000" kern="1200" dirty="0" smtClean="0">
                              <a:solidFill>
                                <a:schemeClr val="dk1"/>
                              </a:solidFill>
                              <a:effectLst/>
                              <a:latin typeface="Times New Roman" pitchFamily="18" charset="0"/>
                              <a:ea typeface="+mn-ea"/>
                              <a:cs typeface="Times New Roman" pitchFamily="18" charset="0"/>
                            </a:rPr>
                            <a:t>и сведения, представленные организацией.</a:t>
                          </a: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000" dirty="0" smtClean="0">
                              <a:effectLst/>
                              <a:latin typeface="Times New Roman" pitchFamily="18" charset="0"/>
                              <a:ea typeface="Calibri"/>
                              <a:cs typeface="Times New Roman" pitchFamily="18" charset="0"/>
                            </a:rPr>
                            <a:t>К педагогическим работникам с ученой степенью и (или) ученым званием (в том числе богословскими учеными степенями и званиями) приравниваются лица, имеющие награды, международные почетные звания или премии, в том числе полученные в иностранном государстве и признанные в </a:t>
                          </a:r>
                          <a:r>
                            <a:rPr lang="ru-RU" sz="1000" dirty="0" smtClean="0">
                              <a:effectLst/>
                              <a:latin typeface="Times New Roman" pitchFamily="18" charset="0"/>
                              <a:ea typeface="Calibri"/>
                              <a:cs typeface="Times New Roman" pitchFamily="18" charset="0"/>
                            </a:rPr>
                            <a:t>РФ, </a:t>
                          </a:r>
                          <a:r>
                            <a:rPr lang="ru-RU" sz="1000" dirty="0" smtClean="0">
                              <a:effectLst/>
                              <a:latin typeface="Times New Roman" pitchFamily="18" charset="0"/>
                              <a:ea typeface="Calibri"/>
                              <a:cs typeface="Times New Roman" pitchFamily="18" charset="0"/>
                            </a:rPr>
                            <a:t>и (или) государственные почетные звания в соответствующей профессиональной сфере, и (или) являющихся лауреатами государственных премий в соответствующей профессиональной сфере и приравненными к ним членами творческих союзов, лауреатами, победителями и призерами творческих конкурсов, литературных премий, имеющие спортивные звания </a:t>
                          </a:r>
                          <a:r>
                            <a:rPr lang="ru-RU" sz="1000" dirty="0" smtClean="0">
                              <a:effectLst/>
                              <a:latin typeface="Times New Roman" pitchFamily="18" charset="0"/>
                              <a:ea typeface="Calibri"/>
                              <a:cs typeface="Times New Roman" pitchFamily="18" charset="0"/>
                            </a:rPr>
                            <a:t>«Мастер </a:t>
                          </a:r>
                          <a:r>
                            <a:rPr lang="ru-RU" sz="1000" dirty="0" smtClean="0">
                              <a:effectLst/>
                              <a:latin typeface="Times New Roman" pitchFamily="18" charset="0"/>
                              <a:ea typeface="Calibri"/>
                              <a:cs typeface="Times New Roman" pitchFamily="18" charset="0"/>
                            </a:rPr>
                            <a:t>спорта </a:t>
                          </a:r>
                          <a:r>
                            <a:rPr lang="ru-RU" sz="1000" dirty="0" smtClean="0">
                              <a:effectLst/>
                              <a:latin typeface="Times New Roman" pitchFamily="18" charset="0"/>
                              <a:ea typeface="Calibri"/>
                              <a:cs typeface="Times New Roman" pitchFamily="18" charset="0"/>
                            </a:rPr>
                            <a:t>России», «Мастер </a:t>
                          </a:r>
                          <a:r>
                            <a:rPr lang="ru-RU" sz="1000" dirty="0" smtClean="0">
                              <a:effectLst/>
                              <a:latin typeface="Times New Roman" pitchFamily="18" charset="0"/>
                              <a:ea typeface="Calibri"/>
                              <a:cs typeface="Times New Roman" pitchFamily="18" charset="0"/>
                            </a:rPr>
                            <a:t>спорта </a:t>
                          </a:r>
                          <a:r>
                            <a:rPr lang="ru-RU" sz="1000" dirty="0" smtClean="0">
                              <a:effectLst/>
                              <a:latin typeface="Times New Roman" pitchFamily="18" charset="0"/>
                              <a:ea typeface="Calibri"/>
                              <a:cs typeface="Times New Roman" pitchFamily="18" charset="0"/>
                            </a:rPr>
                            <a:t>СССР», «Гроссмейстер России», «Гроссмейстер СССР», «Мастер </a:t>
                          </a:r>
                          <a:r>
                            <a:rPr lang="ru-RU" sz="1000" dirty="0" smtClean="0">
                              <a:effectLst/>
                              <a:latin typeface="Times New Roman" pitchFamily="18" charset="0"/>
                              <a:ea typeface="Calibri"/>
                              <a:cs typeface="Times New Roman" pitchFamily="18" charset="0"/>
                            </a:rPr>
                            <a:t>спорта России международного </a:t>
                          </a:r>
                          <a:r>
                            <a:rPr lang="ru-RU" sz="1000" dirty="0" smtClean="0">
                              <a:effectLst/>
                              <a:latin typeface="Times New Roman" pitchFamily="18" charset="0"/>
                              <a:ea typeface="Calibri"/>
                              <a:cs typeface="Times New Roman" pitchFamily="18" charset="0"/>
                            </a:rPr>
                            <a:t>класса», «Мастер </a:t>
                          </a:r>
                          <a:r>
                            <a:rPr lang="ru-RU" sz="1000" dirty="0" smtClean="0">
                              <a:effectLst/>
                              <a:latin typeface="Times New Roman" pitchFamily="18" charset="0"/>
                              <a:ea typeface="Calibri"/>
                              <a:cs typeface="Times New Roman" pitchFamily="18" charset="0"/>
                            </a:rPr>
                            <a:t>спорта СССР международного </a:t>
                          </a:r>
                          <a:r>
                            <a:rPr lang="ru-RU" sz="1000" dirty="0" smtClean="0">
                              <a:effectLst/>
                              <a:latin typeface="Times New Roman" pitchFamily="18" charset="0"/>
                              <a:ea typeface="Calibri"/>
                              <a:cs typeface="Times New Roman" pitchFamily="18" charset="0"/>
                            </a:rPr>
                            <a:t>класса», </a:t>
                          </a:r>
                          <a:r>
                            <a:rPr lang="ru-RU" sz="1000" dirty="0" smtClean="0">
                              <a:effectLst/>
                              <a:latin typeface="Times New Roman" pitchFamily="18" charset="0"/>
                              <a:ea typeface="Calibri"/>
                              <a:cs typeface="Times New Roman" pitchFamily="18" charset="0"/>
                            </a:rPr>
                            <a:t>Почетные спортивные звания </a:t>
                          </a:r>
                          <a:r>
                            <a:rPr lang="ru-RU" sz="1000" dirty="0" smtClean="0">
                              <a:effectLst/>
                              <a:latin typeface="Times New Roman" pitchFamily="18" charset="0"/>
                              <a:ea typeface="Calibri"/>
                              <a:cs typeface="Times New Roman" pitchFamily="18" charset="0"/>
                            </a:rPr>
                            <a:t>«Заслуженный </a:t>
                          </a:r>
                          <a:r>
                            <a:rPr lang="ru-RU" sz="1000" dirty="0" smtClean="0">
                              <a:effectLst/>
                              <a:latin typeface="Times New Roman" pitchFamily="18" charset="0"/>
                              <a:ea typeface="Calibri"/>
                              <a:cs typeface="Times New Roman" pitchFamily="18" charset="0"/>
                            </a:rPr>
                            <a:t>мастер спорта </a:t>
                          </a:r>
                          <a:r>
                            <a:rPr lang="ru-RU" sz="1000" dirty="0" smtClean="0">
                              <a:effectLst/>
                              <a:latin typeface="Times New Roman" pitchFamily="18" charset="0"/>
                              <a:ea typeface="Calibri"/>
                              <a:cs typeface="Times New Roman" pitchFamily="18" charset="0"/>
                            </a:rPr>
                            <a:t>России», «Заслуженный </a:t>
                          </a:r>
                          <a:r>
                            <a:rPr lang="ru-RU" sz="1000" dirty="0" smtClean="0">
                              <a:effectLst/>
                              <a:latin typeface="Times New Roman" pitchFamily="18" charset="0"/>
                              <a:ea typeface="Calibri"/>
                              <a:cs typeface="Times New Roman" pitchFamily="18" charset="0"/>
                            </a:rPr>
                            <a:t>мастер спорта </a:t>
                          </a:r>
                          <a:r>
                            <a:rPr lang="ru-RU" sz="1000" dirty="0" smtClean="0">
                              <a:effectLst/>
                              <a:latin typeface="Times New Roman" pitchFamily="18" charset="0"/>
                              <a:ea typeface="Calibri"/>
                              <a:cs typeface="Times New Roman" pitchFamily="18" charset="0"/>
                            </a:rPr>
                            <a:t>СССР», «Заслуженный </a:t>
                          </a:r>
                          <a:r>
                            <a:rPr lang="ru-RU" sz="1000" dirty="0" smtClean="0">
                              <a:effectLst/>
                              <a:latin typeface="Times New Roman" pitchFamily="18" charset="0"/>
                              <a:ea typeface="Calibri"/>
                              <a:cs typeface="Times New Roman" pitchFamily="18" charset="0"/>
                            </a:rPr>
                            <a:t>тренер </a:t>
                          </a:r>
                          <a:r>
                            <a:rPr lang="ru-RU" sz="1000" dirty="0" smtClean="0">
                              <a:effectLst/>
                              <a:latin typeface="Times New Roman" pitchFamily="18" charset="0"/>
                              <a:ea typeface="Calibri"/>
                              <a:cs typeface="Times New Roman" pitchFamily="18" charset="0"/>
                            </a:rPr>
                            <a:t>России», «Заслуженный </a:t>
                          </a:r>
                          <a:r>
                            <a:rPr lang="ru-RU" sz="1000" dirty="0" smtClean="0">
                              <a:effectLst/>
                              <a:latin typeface="Times New Roman" pitchFamily="18" charset="0"/>
                              <a:ea typeface="Calibri"/>
                              <a:cs typeface="Times New Roman" pitchFamily="18" charset="0"/>
                            </a:rPr>
                            <a:t>тренер </a:t>
                          </a:r>
                          <a:r>
                            <a:rPr lang="ru-RU" sz="1000" dirty="0" smtClean="0">
                              <a:effectLst/>
                              <a:latin typeface="Times New Roman" pitchFamily="18" charset="0"/>
                              <a:ea typeface="Calibri"/>
                              <a:cs typeface="Times New Roman" pitchFamily="18" charset="0"/>
                            </a:rPr>
                            <a:t>СССР», «Почетный </a:t>
                          </a:r>
                          <a:r>
                            <a:rPr lang="ru-RU" sz="1000" dirty="0" smtClean="0">
                              <a:effectLst/>
                              <a:latin typeface="Times New Roman" pitchFamily="18" charset="0"/>
                              <a:ea typeface="Calibri"/>
                              <a:cs typeface="Times New Roman" pitchFamily="18" charset="0"/>
                            </a:rPr>
                            <a:t>спортивный судья </a:t>
                          </a:r>
                          <a:r>
                            <a:rPr lang="ru-RU" sz="1000" dirty="0" smtClean="0">
                              <a:effectLst/>
                              <a:latin typeface="Times New Roman" pitchFamily="18" charset="0"/>
                              <a:ea typeface="Calibri"/>
                              <a:cs typeface="Times New Roman" pitchFamily="18" charset="0"/>
                            </a:rPr>
                            <a:t>России», </a:t>
                          </a:r>
                          <a:r>
                            <a:rPr lang="ru-RU" sz="1000" dirty="0" smtClean="0">
                              <a:effectLst/>
                              <a:latin typeface="Times New Roman" pitchFamily="18" charset="0"/>
                              <a:ea typeface="Calibri"/>
                              <a:cs typeface="Times New Roman" pitchFamily="18" charset="0"/>
                            </a:rPr>
                            <a:t>почетные звания </a:t>
                          </a:r>
                          <a:r>
                            <a:rPr lang="ru-RU" sz="1000" dirty="0" smtClean="0">
                              <a:effectLst/>
                              <a:latin typeface="Times New Roman" pitchFamily="18" charset="0"/>
                              <a:ea typeface="Calibri"/>
                              <a:cs typeface="Times New Roman" pitchFamily="18" charset="0"/>
                            </a:rPr>
                            <a:t>«Заслуженный </a:t>
                          </a:r>
                          <a:r>
                            <a:rPr lang="ru-RU" sz="1000" dirty="0" smtClean="0">
                              <a:effectLst/>
                              <a:latin typeface="Times New Roman" pitchFamily="18" charset="0"/>
                              <a:ea typeface="Calibri"/>
                              <a:cs typeface="Times New Roman" pitchFamily="18" charset="0"/>
                            </a:rPr>
                            <a:t>работник физической культуры и спорта Российской </a:t>
                          </a:r>
                          <a:r>
                            <a:rPr lang="ru-RU" sz="1000" dirty="0" smtClean="0">
                              <a:effectLst/>
                              <a:latin typeface="Times New Roman" pitchFamily="18" charset="0"/>
                              <a:ea typeface="Calibri"/>
                              <a:cs typeface="Times New Roman" pitchFamily="18" charset="0"/>
                            </a:rPr>
                            <a:t>Федерации», «Заслуженный </a:t>
                          </a:r>
                          <a:r>
                            <a:rPr lang="ru-RU" sz="1000" dirty="0" smtClean="0">
                              <a:effectLst/>
                              <a:latin typeface="Times New Roman" pitchFamily="18" charset="0"/>
                              <a:ea typeface="Calibri"/>
                              <a:cs typeface="Times New Roman" pitchFamily="18" charset="0"/>
                            </a:rPr>
                            <a:t>работник физической культуры и спорта </a:t>
                          </a:r>
                          <a:r>
                            <a:rPr lang="ru-RU" sz="1000" dirty="0" smtClean="0">
                              <a:effectLst/>
                              <a:latin typeface="Times New Roman" pitchFamily="18" charset="0"/>
                              <a:ea typeface="Calibri"/>
                              <a:cs typeface="Times New Roman" pitchFamily="18" charset="0"/>
                            </a:rPr>
                            <a:t>РСФСР», </a:t>
                          </a:r>
                          <a:r>
                            <a:rPr lang="ru-RU" sz="1000" dirty="0" smtClean="0">
                              <a:effectLst/>
                              <a:latin typeface="Times New Roman" pitchFamily="18" charset="0"/>
                              <a:ea typeface="Calibri"/>
                              <a:cs typeface="Times New Roman" pitchFamily="18" charset="0"/>
                            </a:rPr>
                            <a:t>а также являющиеся лауреатами государственных премий в сфере физической культуры и спорта.</a:t>
                          </a: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a16="http://schemas.microsoft.com/office/drawing/2014/main" xmlns="" xmlns:a14="http://schemas.microsoft.com/office/drawing/2010/main" val="10001"/>
                      </a:ext>
                    </a:extLst>
                  </a:tr>
                  <a:tr h="138714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20% - 49%</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xmlns:a14="http://schemas.microsoft.com/office/drawing/2010/main" val="10002"/>
                      </a:ext>
                    </a:extLst>
                  </a:tr>
                  <a:tr h="178120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Менее 20%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xmlns:a14="http://schemas.microsoft.com/office/drawing/2010/main" val="10003"/>
                      </a:ext>
                    </a:extLst>
                  </a:tr>
                </a:tbl>
              </a:graphicData>
            </a:graphic>
          </p:graphicFrame>
        </mc:Fallback>
      </mc:AlternateContent>
      <p:sp>
        <p:nvSpPr>
          <p:cNvPr id="5" name="Прямоугольник 23"/>
          <p:cNvSpPr/>
          <p:nvPr/>
        </p:nvSpPr>
        <p:spPr bwMode="auto">
          <a:xfrm>
            <a:off x="2279576" y="94597"/>
            <a:ext cx="9865096"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smtClean="0">
                <a:solidFill>
                  <a:prstClr val="white"/>
                </a:solidFill>
                <a:latin typeface="Arial" pitchFamily="34" charset="0"/>
                <a:cs typeface="Arial" pitchFamily="34" charset="0"/>
              </a:rPr>
              <a:t>Методика расчета и применения АП по образовательным программам НОО,ООО,СОО</a:t>
            </a:r>
            <a:endParaRPr lang="ru-RU" sz="2000" b="1" dirty="0">
              <a:solidFill>
                <a:prstClr val="white"/>
              </a:solidFill>
              <a:latin typeface="Arial" pitchFamily="34" charset="0"/>
              <a:cs typeface="Arial" pitchFamily="34" charset="0"/>
            </a:endParaRPr>
          </a:p>
        </p:txBody>
      </p:sp>
      <p:grpSp>
        <p:nvGrpSpPr>
          <p:cNvPr id="4" name="Группа 9"/>
          <p:cNvGrpSpPr>
            <a:grpSpLocks/>
          </p:cNvGrpSpPr>
          <p:nvPr/>
        </p:nvGrpSpPr>
        <p:grpSpPr bwMode="auto">
          <a:xfrm>
            <a:off x="249849" y="4684"/>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1391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105178"/>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932067" y="309246"/>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dirty="0" smtClean="0">
                <a:solidFill>
                  <a:prstClr val="white"/>
                </a:solidFill>
                <a:latin typeface="Arial" pitchFamily="34" charset="0"/>
                <a:cs typeface="Arial" pitchFamily="34" charset="0"/>
              </a:rPr>
              <a:t>План-график  на </a:t>
            </a:r>
            <a:r>
              <a:rPr lang="en-US" sz="2400" b="1" dirty="0" smtClean="0">
                <a:solidFill>
                  <a:prstClr val="white"/>
                </a:solidFill>
                <a:latin typeface="Arial" pitchFamily="34" charset="0"/>
                <a:cs typeface="Arial" pitchFamily="34" charset="0"/>
              </a:rPr>
              <a:t>I</a:t>
            </a:r>
            <a:r>
              <a:rPr lang="ru-RU" sz="2400" b="1" dirty="0" smtClean="0">
                <a:solidFill>
                  <a:prstClr val="white"/>
                </a:solidFill>
                <a:latin typeface="Arial" pitchFamily="34" charset="0"/>
                <a:cs typeface="Arial" pitchFamily="34" charset="0"/>
              </a:rPr>
              <a:t> полугодие 2026 года</a:t>
            </a:r>
          </a:p>
        </p:txBody>
      </p:sp>
      <p:graphicFrame>
        <p:nvGraphicFramePr>
          <p:cNvPr id="7" name="Таблица 6"/>
          <p:cNvGraphicFramePr>
            <a:graphicFrameLocks noGrp="1"/>
          </p:cNvGraphicFramePr>
          <p:nvPr>
            <p:extLst>
              <p:ext uri="{D42A27DB-BD31-4B8C-83A1-F6EECF244321}">
                <p14:modId xmlns:p14="http://schemas.microsoft.com/office/powerpoint/2010/main" val="2479406083"/>
              </p:ext>
            </p:extLst>
          </p:nvPr>
        </p:nvGraphicFramePr>
        <p:xfrm>
          <a:off x="239619" y="1556792"/>
          <a:ext cx="11665295" cy="4191710"/>
        </p:xfrm>
        <a:graphic>
          <a:graphicData uri="http://schemas.openxmlformats.org/drawingml/2006/table">
            <a:tbl>
              <a:tblPr firstRow="1" bandRow="1">
                <a:tableStyleId>{5C22544A-7EE6-4342-B048-85BDC9FD1C3A}</a:tableStyleId>
              </a:tblPr>
              <a:tblGrid>
                <a:gridCol w="1656183"/>
                <a:gridCol w="2520280"/>
                <a:gridCol w="7488832"/>
              </a:tblGrid>
              <a:tr h="873648">
                <a:tc>
                  <a:txBody>
                    <a:bodyPr/>
                    <a:lstStyle/>
                    <a:p>
                      <a:pPr algn="ctr"/>
                      <a:r>
                        <a:rPr lang="ru-RU" dirty="0" smtClean="0"/>
                        <a:t>Дата подачи</a:t>
                      </a:r>
                      <a:r>
                        <a:rPr lang="ru-RU" baseline="0" dirty="0" smtClean="0"/>
                        <a:t> заявления</a:t>
                      </a:r>
                      <a:endParaRPr lang="ru-RU" dirty="0"/>
                    </a:p>
                  </a:txBody>
                  <a:tcPr>
                    <a:lnB w="12700" cap="flat" cmpd="sng" algn="ctr">
                      <a:solidFill>
                        <a:schemeClr val="tx1"/>
                      </a:solidFill>
                      <a:prstDash val="solid"/>
                      <a:round/>
                      <a:headEnd type="none" w="med" len="med"/>
                      <a:tailEnd type="none" w="med" len="med"/>
                    </a:lnB>
                  </a:tcPr>
                </a:tc>
                <a:tc>
                  <a:txBody>
                    <a:bodyPr/>
                    <a:lstStyle/>
                    <a:p>
                      <a:pPr algn="ctr"/>
                      <a:r>
                        <a:rPr lang="ru-RU" dirty="0" smtClean="0"/>
                        <a:t>Период выезда экспертной группы</a:t>
                      </a:r>
                      <a:endParaRPr lang="ru-RU" dirty="0"/>
                    </a:p>
                  </a:txBody>
                  <a:tcPr anchor="ctr">
                    <a:lnB w="12700" cap="flat" cmpd="sng" algn="ctr">
                      <a:solidFill>
                        <a:schemeClr val="tx1"/>
                      </a:solidFill>
                      <a:prstDash val="solid"/>
                      <a:round/>
                      <a:headEnd type="none" w="med" len="med"/>
                      <a:tailEnd type="none" w="med" len="med"/>
                    </a:lnB>
                  </a:tcPr>
                </a:tc>
                <a:tc>
                  <a:txBody>
                    <a:bodyPr/>
                    <a:lstStyle/>
                    <a:p>
                      <a:pPr algn="ctr"/>
                      <a:r>
                        <a:rPr lang="ru-RU" dirty="0" smtClean="0"/>
                        <a:t>Наименование</a:t>
                      </a:r>
                      <a:r>
                        <a:rPr lang="ru-RU" baseline="0" dirty="0" smtClean="0"/>
                        <a:t>  ОО</a:t>
                      </a:r>
                      <a:r>
                        <a:rPr lang="ru-RU" dirty="0" smtClean="0"/>
                        <a:t> </a:t>
                      </a:r>
                      <a:endParaRPr lang="ru-RU" dirty="0"/>
                    </a:p>
                  </a:txBody>
                  <a:tcPr anchor="ctr">
                    <a:lnB w="12700" cap="flat" cmpd="sng" algn="ctr">
                      <a:solidFill>
                        <a:schemeClr val="tx1"/>
                      </a:solidFill>
                      <a:prstDash val="solid"/>
                      <a:round/>
                      <a:headEnd type="none" w="med" len="med"/>
                      <a:tailEnd type="none" w="med" len="med"/>
                    </a:lnB>
                  </a:tcPr>
                </a:tc>
              </a:tr>
              <a:tr h="611554">
                <a:tc>
                  <a:txBody>
                    <a:bodyPr/>
                    <a:lstStyle/>
                    <a:p>
                      <a:pPr algn="ctr"/>
                      <a:r>
                        <a:rPr lang="ru-RU" sz="2400" dirty="0" smtClean="0"/>
                        <a:t>10.03.2026</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16.03-20.03.2026</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МБОУ «Начальная школа - детский сад «Истоки» городского округа Самара</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3323">
                <a:tc>
                  <a:txBody>
                    <a:bodyPr/>
                    <a:lstStyle/>
                    <a:p>
                      <a:pPr algn="ctr"/>
                      <a:r>
                        <a:rPr lang="ru-RU" sz="2400" dirty="0" smtClean="0"/>
                        <a:t>30.03.2026</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06.04-10.04.2026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ГБПОУ СО «Красноярский государственный техникум»</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459">
                <a:tc>
                  <a:txBody>
                    <a:bodyPr/>
                    <a:lstStyle/>
                    <a:p>
                      <a:pPr algn="ctr"/>
                      <a:r>
                        <a:rPr lang="ru-RU" sz="2400" dirty="0" smtClean="0"/>
                        <a:t>06.04.2026</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13.04-17.04.2026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ЧОУ ПОО «Современная Гуманитарная Бизнес Академия (с углубленным изучением иностранных языков)»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3059">
                <a:tc>
                  <a:txBody>
                    <a:bodyPr/>
                    <a:lstStyle/>
                    <a:p>
                      <a:pPr algn="ctr"/>
                      <a:r>
                        <a:rPr lang="ru-RU" sz="2400" dirty="0" smtClean="0"/>
                        <a:t>13.04.2026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20.04-24.04.2026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АНОО «</a:t>
                      </a:r>
                      <a:r>
                        <a:rPr lang="ru-RU" sz="2400" dirty="0" err="1" smtClean="0"/>
                        <a:t>ТАШкола</a:t>
                      </a:r>
                      <a:r>
                        <a:rPr lang="ru-RU" sz="24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8690020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2927959043"/>
                  </p:ext>
                </p:extLst>
              </p:nvPr>
            </p:nvGraphicFramePr>
            <p:xfrm>
              <a:off x="335360" y="1340768"/>
              <a:ext cx="11473277" cy="4278556"/>
            </p:xfrm>
            <a:graphic>
              <a:graphicData uri="http://schemas.openxmlformats.org/drawingml/2006/table">
                <a:tbl>
                  <a:tblPr firstRow="1" firstCol="1" bandRow="1">
                    <a:tableStyleId>{5C22544A-7EE6-4342-B048-85BDC9FD1C3A}</a:tableStyleId>
                  </a:tblPr>
                  <a:tblGrid>
                    <a:gridCol w="1793606">
                      <a:extLst>
                        <a:ext uri="{9D8B030D-6E8A-4147-A177-3AD203B41FA5}">
                          <a16:colId xmlns:a16="http://schemas.microsoft.com/office/drawing/2014/main" xmlns="" val="20001"/>
                        </a:ext>
                      </a:extLst>
                    </a:gridCol>
                    <a:gridCol w="1339688">
                      <a:extLst>
                        <a:ext uri="{9D8B030D-6E8A-4147-A177-3AD203B41FA5}">
                          <a16:colId xmlns:a16="http://schemas.microsoft.com/office/drawing/2014/main" xmlns="" val="20002"/>
                        </a:ext>
                      </a:extLst>
                    </a:gridCol>
                    <a:gridCol w="903559">
                      <a:extLst>
                        <a:ext uri="{9D8B030D-6E8A-4147-A177-3AD203B41FA5}">
                          <a16:colId xmlns:a16="http://schemas.microsoft.com/office/drawing/2014/main" xmlns="" val="20003"/>
                        </a:ext>
                      </a:extLst>
                    </a:gridCol>
                    <a:gridCol w="3595995">
                      <a:extLst>
                        <a:ext uri="{9D8B030D-6E8A-4147-A177-3AD203B41FA5}">
                          <a16:colId xmlns:a16="http://schemas.microsoft.com/office/drawing/2014/main" xmlns="" val="20004"/>
                        </a:ext>
                      </a:extLst>
                    </a:gridCol>
                    <a:gridCol w="1728192">
                      <a:extLst>
                        <a:ext uri="{9D8B030D-6E8A-4147-A177-3AD203B41FA5}">
                          <a16:colId xmlns:a16="http://schemas.microsoft.com/office/drawing/2014/main" xmlns="" val="20005"/>
                        </a:ext>
                      </a:extLst>
                    </a:gridCol>
                    <a:gridCol w="2112237"/>
                  </a:tblGrid>
                  <a:tr h="72008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расчета 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xmlns="" val="10000"/>
                      </a:ext>
                    </a:extLst>
                  </a:tr>
                  <a:tr h="870179">
                    <a:tc rowSpan="3">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Доля педагогических работников, прошедших повышение квалификации по профилю педагогической деятельности за последние 3 года, в общей численности педагогических работников, участвующих в реализации ОП </a:t>
                          </a:r>
                        </a:p>
                        <a:p>
                          <a:pPr algn="ctr">
                            <a:lnSpc>
                              <a:spcPct val="100000"/>
                            </a:lnSpc>
                            <a:spcAft>
                              <a:spcPts val="0"/>
                            </a:spcAft>
                          </a:pPr>
                          <a:r>
                            <a:rPr lang="ru-RU" sz="1100" b="0" i="1" dirty="0" smtClean="0">
                              <a:solidFill>
                                <a:srgbClr val="FF0000"/>
                              </a:solidFill>
                              <a:effectLst/>
                              <a:latin typeface="Times New Roman" pitchFamily="18" charset="0"/>
                              <a:cs typeface="Times New Roman" pitchFamily="18" charset="0"/>
                            </a:rPr>
                            <a:t>(не применяется при отсутствии контингента обучающихся</a:t>
                          </a:r>
                          <a:r>
                            <a:rPr lang="ru-RU" sz="1100" b="0" dirty="0" smtClean="0">
                              <a:solidFill>
                                <a:schemeClr val="tx1"/>
                              </a:solidFill>
                              <a:effectLst/>
                              <a:latin typeface="Times New Roman" pitchFamily="18" charset="0"/>
                              <a:cs typeface="Times New Roman" pitchFamily="18" charset="0"/>
                            </a:rPr>
                            <a:t>) </a:t>
                          </a:r>
                          <a:r>
                            <a:rPr lang="ru-RU" sz="1100" dirty="0" smtClean="0">
                              <a:solidFill>
                                <a:schemeClr val="tx1"/>
                              </a:solidFill>
                              <a:effectLst/>
                              <a:latin typeface="Times New Roman" pitchFamily="18" charset="0"/>
                              <a:cs typeface="Times New Roman" pitchFamily="18" charset="0"/>
                            </a:rPr>
                            <a:t>-  </a:t>
                          </a:r>
                        </a:p>
                        <a:p>
                          <a:pPr algn="ctr">
                            <a:lnSpc>
                              <a:spcPct val="100000"/>
                            </a:lnSpc>
                            <a:spcAft>
                              <a:spcPts val="0"/>
                            </a:spcAft>
                          </a:pPr>
                          <a:r>
                            <a:rPr lang="ru-RU" sz="1100" dirty="0" smtClean="0">
                              <a:solidFill>
                                <a:schemeClr val="tx1"/>
                              </a:solidFill>
                              <a:effectLst/>
                              <a:latin typeface="Times New Roman" pitchFamily="18" charset="0"/>
                              <a:ea typeface="Calibri"/>
                              <a:cs typeface="Times New Roman" pitchFamily="18" charset="0"/>
                            </a:rPr>
                            <a:t>АП</a:t>
                          </a:r>
                          <a:r>
                            <a:rPr lang="ru-RU" sz="1100" baseline="-25000" dirty="0" smtClean="0">
                              <a:solidFill>
                                <a:schemeClr val="tx1"/>
                              </a:solidFill>
                              <a:effectLst/>
                              <a:latin typeface="Times New Roman" pitchFamily="18" charset="0"/>
                              <a:ea typeface="Calibri"/>
                              <a:cs typeface="Times New Roman" pitchFamily="18" charset="0"/>
                            </a:rPr>
                            <a:t>4</a:t>
                          </a:r>
                        </a:p>
                        <a:p>
                          <a:pPr algn="ctr">
                            <a:lnSpc>
                              <a:spcPct val="100000"/>
                            </a:lnSpc>
                            <a:spcAft>
                              <a:spcPts val="0"/>
                            </a:spcAft>
                          </a:pPr>
                          <a:endParaRPr lang="ru-RU" sz="1100" dirty="0" smtClean="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90% и более</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marL="38100" marR="28575" indent="142875" algn="just">
                            <a:lnSpc>
                              <a:spcPct val="100000"/>
                            </a:lnSpc>
                            <a:spcBef>
                              <a:spcPts val="445"/>
                            </a:spcBef>
                            <a:spcAft>
                              <a:spcPts val="0"/>
                            </a:spcAft>
                            <a:tabLst>
                              <a:tab pos="1181100" algn="l"/>
                              <a:tab pos="2489200" algn="l"/>
                            </a:tabLst>
                          </a:pPr>
                          <a:r>
                            <a:rPr lang="ru-RU" sz="1100" dirty="0" smtClean="0">
                              <a:effectLst/>
                              <a:latin typeface="Times New Roman" pitchFamily="18" charset="0"/>
                              <a:cs typeface="Times New Roman" pitchFamily="18" charset="0"/>
                            </a:rPr>
                            <a:t>Значение показателя    рассчитывается как отношение количества педагогических работников, прошедших повышение квалификации по профилю педагогической деятельности (деятельность, связанная с выполнением должностных обязанностей, закрепленных в должностных инструкциях педагогических работников), за последние 3 года, участвующих в реализации учебного плана ОП, к общему количеству педагогических работников, участвующих в реализации учебного плана ОП, умноженное на 100%.</a:t>
                          </a:r>
                        </a:p>
                        <a:p>
                          <a:pPr marL="38100" marR="28575" indent="142875" algn="just">
                            <a:lnSpc>
                              <a:spcPct val="100000"/>
                            </a:lnSpc>
                            <a:spcBef>
                              <a:spcPts val="445"/>
                            </a:spcBef>
                            <a:spcAft>
                              <a:spcPts val="0"/>
                            </a:spcAft>
                            <a:tabLst>
                              <a:tab pos="1181100" algn="l"/>
                              <a:tab pos="2489200" algn="l"/>
                            </a:tabLst>
                          </a:pPr>
                          <a:endParaRPr lang="ru-RU" sz="1100" dirty="0" smtClean="0">
                            <a:effectLst/>
                            <a:latin typeface="Times New Roman" pitchFamily="18" charset="0"/>
                            <a:cs typeface="Times New Roman" pitchFamily="18" charset="0"/>
                          </a:endParaRPr>
                        </a:p>
                        <a:p>
                          <a:pPr indent="450215" algn="just">
                            <a:lnSpc>
                              <a:spcPct val="100000"/>
                            </a:lnSpc>
                            <a:spcAft>
                              <a:spcPts val="0"/>
                            </a:spcAft>
                          </a:pPr>
                          <a:r>
                            <a:rPr lang="ru-RU" sz="1100" dirty="0" smtClean="0">
                              <a:effectLst/>
                              <a:latin typeface="Times New Roman" pitchFamily="18" charset="0"/>
                              <a:cs typeface="Times New Roman" pitchFamily="18" charset="0"/>
                            </a:rPr>
                            <a:t>Показатель </a:t>
                          </a:r>
                          <a:r>
                            <a:rPr lang="ru-RU" sz="1100" dirty="0">
                              <a:effectLst/>
                              <a:latin typeface="Times New Roman" pitchFamily="18" charset="0"/>
                              <a:cs typeface="Times New Roman" pitchFamily="18" charset="0"/>
                            </a:rPr>
                            <a:t>рассчитывается по формуле: </a:t>
                          </a:r>
                        </a:p>
                        <a:p>
                          <a:pPr indent="450215" algn="ctr">
                            <a:lnSpc>
                              <a:spcPct val="100000"/>
                            </a:lnSpc>
                            <a:spcAft>
                              <a:spcPts val="0"/>
                            </a:spcAft>
                          </a:pPr>
                          <a:r>
                            <a:rPr lang="ru-RU" sz="1100" b="1" dirty="0">
                              <a:effectLst/>
                              <a:latin typeface="Times New Roman" pitchFamily="18" charset="0"/>
                              <a:cs typeface="Times New Roman" pitchFamily="18" charset="0"/>
                            </a:rPr>
                            <a:t> </a:t>
                          </a:r>
                          <a14:m>
                            <m:oMath xmlns:m="http://schemas.openxmlformats.org/officeDocument/2006/math">
                              <m:r>
                                <a:rPr lang="ru-RU" sz="1100" b="1">
                                  <a:effectLst/>
                                  <a:latin typeface="Cambria Math" panose="02040503050406030204" pitchFamily="18" charset="0"/>
                                </a:rPr>
                                <m:t>АП</m:t>
                              </m:r>
                              <m:r>
                                <a:rPr lang="ru-RU" sz="1100" b="1" i="0" baseline="-25000" smtClean="0">
                                  <a:effectLst/>
                                  <a:latin typeface="Cambria Math"/>
                                </a:rPr>
                                <m:t>𝟒</m:t>
                              </m:r>
                              <m:r>
                                <a:rPr lang="ru-RU" sz="1100" b="1">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𝐚</m:t>
                                  </m:r>
                                  <m:r>
                                    <a:rPr lang="ru-RU" sz="1100" b="1" i="0" baseline="-25000" smtClean="0">
                                      <a:effectLst/>
                                      <a:latin typeface="Cambria Math"/>
                                    </a:rPr>
                                    <m:t>𝟒</m:t>
                                  </m:r>
                                  <m:r>
                                    <a:rPr lang="en-US" sz="1100" b="1">
                                      <a:effectLst/>
                                      <a:latin typeface="Cambria Math" panose="02040503050406030204" pitchFamily="18" charset="0"/>
                                    </a:rPr>
                                    <m:t> </m:t>
                                  </m:r>
                                </m:num>
                                <m:den>
                                  <m:r>
                                    <a:rPr lang="en-US" sz="1100" b="1" i="1">
                                      <a:effectLst/>
                                      <a:latin typeface="Cambria Math" panose="02040503050406030204" pitchFamily="18" charset="0"/>
                                    </a:rPr>
                                    <m:t>𝐛</m:t>
                                  </m:r>
                                  <m:r>
                                    <a:rPr lang="ru-RU" sz="1100" b="1" i="0" baseline="-25000" smtClean="0">
                                      <a:effectLst/>
                                      <a:latin typeface="Cambria Math"/>
                                    </a:rPr>
                                    <m:t>𝟒</m:t>
                                  </m:r>
                                  <m:r>
                                    <a:rPr lang="en-US" sz="1100" b="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где</m:t>
                              </m:r>
                            </m:oMath>
                          </a14:m>
                          <a:endParaRPr lang="ru-RU" sz="1100" b="1" dirty="0">
                            <a:effectLst/>
                            <a:latin typeface="Times New Roman" pitchFamily="18" charset="0"/>
                            <a:cs typeface="Times New Roman" pitchFamily="18" charset="0"/>
                          </a:endParaRPr>
                        </a:p>
                        <a:p>
                          <a:pPr marL="0" marR="28575" lvl="0" indent="180975" algn="just">
                            <a:lnSpc>
                              <a:spcPct val="100000"/>
                            </a:lnSpc>
                            <a:spcBef>
                              <a:spcPts val="865"/>
                            </a:spcBef>
                            <a:spcAft>
                              <a:spcPts val="0"/>
                            </a:spcAft>
                            <a:buSzPts val="1200"/>
                            <a:buFont typeface="Times New Roman"/>
                            <a:buNone/>
                            <a:tabLst>
                              <a:tab pos="527050" algn="l"/>
                            </a:tabLst>
                          </a:pPr>
                          <a:r>
                            <a:rPr lang="en-US" sz="1100" b="1" i="1" dirty="0" smtClean="0">
                              <a:effectLst/>
                              <a:latin typeface="Times New Roman" pitchFamily="18" charset="0"/>
                              <a:cs typeface="Times New Roman" pitchFamily="18" charset="0"/>
                            </a:rPr>
                            <a:t>a</a:t>
                          </a:r>
                          <a:r>
                            <a:rPr lang="ru-RU" sz="1100" b="1" i="1" baseline="-25000" dirty="0" smtClean="0">
                              <a:effectLst/>
                              <a:latin typeface="Times New Roman" pitchFamily="18" charset="0"/>
                              <a:cs typeface="Times New Roman" pitchFamily="18" charset="0"/>
                            </a:rPr>
                            <a:t>4</a:t>
                          </a:r>
                          <a:r>
                            <a:rPr lang="en-US" sz="1100" b="1" i="1" baseline="0"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количество педагогических работников, прошедших повышение квалификации по профилю педагогической деятельности за последние 3 года, участвующих в реализации учебного плана ОП;</a:t>
                          </a:r>
                          <a:endParaRPr lang="ru-RU" sz="1100" dirty="0">
                            <a:effectLst/>
                            <a:latin typeface="Times New Roman" pitchFamily="18" charset="0"/>
                            <a:cs typeface="Times New Roman" pitchFamily="18" charset="0"/>
                          </a:endParaRPr>
                        </a:p>
                        <a:p>
                          <a:pPr marL="0" marR="29845" lvl="0" indent="180975" algn="just">
                            <a:lnSpc>
                              <a:spcPct val="100000"/>
                            </a:lnSpc>
                            <a:spcBef>
                              <a:spcPts val="5"/>
                            </a:spcBef>
                            <a:spcAft>
                              <a:spcPts val="0"/>
                            </a:spcAft>
                            <a:buSzPts val="1200"/>
                            <a:buFont typeface="Times New Roman"/>
                            <a:buNone/>
                            <a:tabLst>
                              <a:tab pos="668655" algn="l"/>
                            </a:tabLst>
                          </a:pPr>
                          <a:r>
                            <a:rPr lang="en-US" sz="1100" b="1" i="1" dirty="0" smtClean="0">
                              <a:effectLst/>
                              <a:latin typeface="Times New Roman" pitchFamily="18" charset="0"/>
                              <a:cs typeface="Times New Roman" pitchFamily="18" charset="0"/>
                            </a:rPr>
                            <a:t>b</a:t>
                          </a:r>
                          <a:r>
                            <a:rPr lang="ru-RU" sz="1100" b="1" i="1" baseline="-25000" dirty="0" smtClean="0">
                              <a:effectLst/>
                              <a:latin typeface="Times New Roman" pitchFamily="18" charset="0"/>
                              <a:cs typeface="Times New Roman" pitchFamily="18" charset="0"/>
                            </a:rPr>
                            <a:t>4</a:t>
                          </a:r>
                          <a:r>
                            <a:rPr lang="en-US" sz="1100" b="1" i="1"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общее количество педагогических работников, участвующих в реализации учебного плана ОП.</a:t>
                          </a:r>
                          <a:endParaRPr lang="ru-RU" sz="1100" dirty="0">
                            <a:effectLst/>
                            <a:latin typeface="Times New Roman" pitchFamily="18" charset="0"/>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algn="l">
                            <a:lnSpc>
                              <a:spcPct val="100000"/>
                            </a:lnSpc>
                            <a:spcAft>
                              <a:spcPts val="0"/>
                            </a:spcAft>
                          </a:pPr>
                          <a:r>
                            <a:rPr lang="ru-RU" sz="1100" dirty="0" smtClean="0">
                              <a:effectLst/>
                              <a:latin typeface="Times New Roman" pitchFamily="18" charset="0"/>
                              <a:ea typeface="Calibri"/>
                              <a:cs typeface="Times New Roman" pitchFamily="18" charset="0"/>
                            </a:rPr>
                            <a:t>- информационные системы </a:t>
                          </a:r>
                          <a:r>
                            <a:rPr lang="ru-RU" sz="1100" dirty="0" err="1" smtClean="0">
                              <a:effectLst/>
                              <a:latin typeface="Times New Roman" pitchFamily="18" charset="0"/>
                              <a:ea typeface="Calibri"/>
                              <a:cs typeface="Times New Roman" pitchFamily="18" charset="0"/>
                            </a:rPr>
                            <a:t>Рособрнадзора</a:t>
                          </a:r>
                          <a:r>
                            <a:rPr lang="ru-RU" sz="1100" dirty="0" smtClean="0">
                              <a:effectLst/>
                              <a:latin typeface="Times New Roman" pitchFamily="18" charset="0"/>
                              <a:ea typeface="Calibri"/>
                              <a:cs typeface="Times New Roman" pitchFamily="18" charset="0"/>
                            </a:rPr>
                            <a:t>;</a:t>
                          </a:r>
                        </a:p>
                        <a:p>
                          <a:pPr algn="just">
                            <a:lnSpc>
                              <a:spcPct val="100000"/>
                            </a:lnSpc>
                            <a:spcAft>
                              <a:spcPts val="0"/>
                            </a:spcAft>
                          </a:pPr>
                          <a:r>
                            <a:rPr lang="ru-RU" sz="1100" dirty="0" smtClean="0">
                              <a:effectLst/>
                              <a:latin typeface="Times New Roman" pitchFamily="18" charset="0"/>
                              <a:ea typeface="Calibri"/>
                              <a:cs typeface="Times New Roman" pitchFamily="18" charset="0"/>
                            </a:rPr>
                            <a:t>- официальный сайт в сети «Интернет» организации начального общего образования;</a:t>
                          </a:r>
                        </a:p>
                        <a:p>
                          <a:pPr algn="l">
                            <a:lnSpc>
                              <a:spcPct val="100000"/>
                            </a:lnSpc>
                            <a:spcAft>
                              <a:spcPts val="0"/>
                            </a:spcAft>
                          </a:pPr>
                          <a:r>
                            <a:rPr lang="ru-RU" sz="1100" dirty="0" smtClean="0">
                              <a:effectLst/>
                              <a:latin typeface="Times New Roman" pitchFamily="18" charset="0"/>
                              <a:ea typeface="Calibri"/>
                              <a:cs typeface="Times New Roman" pitchFamily="18" charset="0"/>
                            </a:rPr>
                            <a:t>- документы и сведения, представленные организацией начального общего образования.</a:t>
                          </a:r>
                        </a:p>
                        <a:p>
                          <a:pPr algn="just">
                            <a:lnSpc>
                              <a:spcPct val="100000"/>
                            </a:lnSpc>
                            <a:spcAft>
                              <a:spcPts val="0"/>
                            </a:spcAft>
                          </a:pP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algn="ctr">
                            <a:lnSpc>
                              <a:spcPct val="100000"/>
                            </a:lnSpc>
                            <a:spcAft>
                              <a:spcPts val="0"/>
                            </a:spcAft>
                          </a:pPr>
                          <a:r>
                            <a:rPr lang="ru-RU" sz="1100" dirty="0" smtClean="0">
                              <a:effectLst/>
                              <a:latin typeface="Times New Roman" pitchFamily="18" charset="0"/>
                              <a:ea typeface="Calibri"/>
                              <a:cs typeface="Times New Roman" pitchFamily="18" charset="0"/>
                            </a:rPr>
                            <a:t>предоставляется актуальная информация</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a16="http://schemas.microsoft.com/office/drawing/2014/main" xmlns="" val="10001"/>
                      </a:ext>
                    </a:extLst>
                  </a:tr>
                  <a:tr h="1032113">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70% </a:t>
                          </a:r>
                          <a:r>
                            <a:rPr lang="ru-RU" sz="1100" b="1" dirty="0">
                              <a:effectLst/>
                              <a:latin typeface="Times New Roman" pitchFamily="18" charset="0"/>
                              <a:cs typeface="Times New Roman" pitchFamily="18" charset="0"/>
                            </a:rPr>
                            <a:t>- </a:t>
                          </a:r>
                          <a:r>
                            <a:rPr lang="ru-RU" sz="1100" b="1" dirty="0" smtClean="0">
                              <a:effectLst/>
                              <a:latin typeface="Times New Roman" pitchFamily="18" charset="0"/>
                              <a:cs typeface="Times New Roman" pitchFamily="18" charset="0"/>
                            </a:rPr>
                            <a:t>89</a:t>
                          </a:r>
                          <a:r>
                            <a:rPr lang="ru-RU" sz="1100" b="1" dirty="0">
                              <a:effectLst/>
                              <a:latin typeface="Times New Roman" pitchFamily="18" charset="0"/>
                              <a:cs typeface="Times New Roman" pitchFamily="18" charset="0"/>
                            </a:rPr>
                            <a:t>%</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5</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2"/>
                      </a:ext>
                    </a:extLst>
                  </a:tr>
                  <a:tr h="1656184">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Менее 70%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3"/>
                      </a:ext>
                    </a:extLst>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3078548209"/>
                  </p:ext>
                </p:extLst>
              </p:nvPr>
            </p:nvGraphicFramePr>
            <p:xfrm>
              <a:off x="335360" y="1340768"/>
              <a:ext cx="11473277" cy="4278556"/>
            </p:xfrm>
            <a:graphic>
              <a:graphicData uri="http://schemas.openxmlformats.org/drawingml/2006/table">
                <a:tbl>
                  <a:tblPr firstRow="1" firstCol="1" bandRow="1">
                    <a:tableStyleId>{5C22544A-7EE6-4342-B048-85BDC9FD1C3A}</a:tableStyleId>
                  </a:tblPr>
                  <a:tblGrid>
                    <a:gridCol w="1793606">
                      <a:extLst>
                        <a:ext uri="{9D8B030D-6E8A-4147-A177-3AD203B41FA5}">
                          <a16:colId xmlns="" xmlns:a16="http://schemas.microsoft.com/office/drawing/2014/main" xmlns:a14="http://schemas.microsoft.com/office/drawing/2010/main" val="20001"/>
                        </a:ext>
                      </a:extLst>
                    </a:gridCol>
                    <a:gridCol w="1339688">
                      <a:extLst>
                        <a:ext uri="{9D8B030D-6E8A-4147-A177-3AD203B41FA5}">
                          <a16:colId xmlns="" xmlns:a16="http://schemas.microsoft.com/office/drawing/2014/main" xmlns:a14="http://schemas.microsoft.com/office/drawing/2010/main" val="20002"/>
                        </a:ext>
                      </a:extLst>
                    </a:gridCol>
                    <a:gridCol w="903559">
                      <a:extLst>
                        <a:ext uri="{9D8B030D-6E8A-4147-A177-3AD203B41FA5}">
                          <a16:colId xmlns="" xmlns:a16="http://schemas.microsoft.com/office/drawing/2014/main" xmlns:a14="http://schemas.microsoft.com/office/drawing/2010/main" val="20003"/>
                        </a:ext>
                      </a:extLst>
                    </a:gridCol>
                    <a:gridCol w="3595995">
                      <a:extLst>
                        <a:ext uri="{9D8B030D-6E8A-4147-A177-3AD203B41FA5}">
                          <a16:colId xmlns="" xmlns:a16="http://schemas.microsoft.com/office/drawing/2014/main" xmlns:a14="http://schemas.microsoft.com/office/drawing/2010/main" val="20004"/>
                        </a:ext>
                      </a:extLst>
                    </a:gridCol>
                    <a:gridCol w="1728192">
                      <a:extLst>
                        <a:ext uri="{9D8B030D-6E8A-4147-A177-3AD203B41FA5}">
                          <a16:colId xmlns="" xmlns:a16="http://schemas.microsoft.com/office/drawing/2014/main" xmlns:a14="http://schemas.microsoft.com/office/drawing/2010/main" val="20005"/>
                        </a:ext>
                      </a:extLst>
                    </a:gridCol>
                    <a:gridCol w="2112237"/>
                  </a:tblGrid>
                  <a:tr h="72008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расчета 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 xmlns:a16="http://schemas.microsoft.com/office/drawing/2014/main" xmlns:a14="http://schemas.microsoft.com/office/drawing/2010/main" val="10000"/>
                      </a:ext>
                    </a:extLst>
                  </a:tr>
                  <a:tr h="870179">
                    <a:tc rowSpan="3">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Доля педагогических работников, прошедших повышение квалификации по профилю педагогической деятельности за последние 3 года, в общей численности педагогических работников, участвующих в реализации ОП </a:t>
                          </a:r>
                        </a:p>
                        <a:p>
                          <a:pPr algn="ctr">
                            <a:lnSpc>
                              <a:spcPct val="100000"/>
                            </a:lnSpc>
                            <a:spcAft>
                              <a:spcPts val="0"/>
                            </a:spcAft>
                          </a:pPr>
                          <a:r>
                            <a:rPr lang="ru-RU" sz="1100" b="0" i="1" dirty="0" smtClean="0">
                              <a:solidFill>
                                <a:srgbClr val="FF0000"/>
                              </a:solidFill>
                              <a:effectLst/>
                              <a:latin typeface="Times New Roman" pitchFamily="18" charset="0"/>
                              <a:cs typeface="Times New Roman" pitchFamily="18" charset="0"/>
                            </a:rPr>
                            <a:t>(не применяется при отсутствии контингента обучающихся</a:t>
                          </a:r>
                          <a:r>
                            <a:rPr lang="ru-RU" sz="1100" b="0" dirty="0" smtClean="0">
                              <a:solidFill>
                                <a:schemeClr val="tx1"/>
                              </a:solidFill>
                              <a:effectLst/>
                              <a:latin typeface="Times New Roman" pitchFamily="18" charset="0"/>
                              <a:cs typeface="Times New Roman" pitchFamily="18" charset="0"/>
                            </a:rPr>
                            <a:t>) </a:t>
                          </a:r>
                          <a:r>
                            <a:rPr lang="ru-RU" sz="1100" dirty="0" smtClean="0">
                              <a:solidFill>
                                <a:schemeClr val="tx1"/>
                              </a:solidFill>
                              <a:effectLst/>
                              <a:latin typeface="Times New Roman" pitchFamily="18" charset="0"/>
                              <a:cs typeface="Times New Roman" pitchFamily="18" charset="0"/>
                            </a:rPr>
                            <a:t>-  </a:t>
                          </a:r>
                        </a:p>
                        <a:p>
                          <a:pPr algn="ctr">
                            <a:lnSpc>
                              <a:spcPct val="100000"/>
                            </a:lnSpc>
                            <a:spcAft>
                              <a:spcPts val="0"/>
                            </a:spcAft>
                          </a:pPr>
                          <a:r>
                            <a:rPr lang="ru-RU" sz="1100" dirty="0" smtClean="0">
                              <a:solidFill>
                                <a:schemeClr val="tx1"/>
                              </a:solidFill>
                              <a:effectLst/>
                              <a:latin typeface="Times New Roman" pitchFamily="18" charset="0"/>
                              <a:ea typeface="Calibri"/>
                              <a:cs typeface="Times New Roman" pitchFamily="18" charset="0"/>
                            </a:rPr>
                            <a:t>АП</a:t>
                          </a:r>
                          <a:r>
                            <a:rPr lang="ru-RU" sz="1100" baseline="-25000" dirty="0" smtClean="0">
                              <a:solidFill>
                                <a:schemeClr val="tx1"/>
                              </a:solidFill>
                              <a:effectLst/>
                              <a:latin typeface="Times New Roman" pitchFamily="18" charset="0"/>
                              <a:ea typeface="Calibri"/>
                              <a:cs typeface="Times New Roman" pitchFamily="18" charset="0"/>
                            </a:rPr>
                            <a:t>4</a:t>
                          </a:r>
                        </a:p>
                        <a:p>
                          <a:pPr algn="ctr">
                            <a:lnSpc>
                              <a:spcPct val="100000"/>
                            </a:lnSpc>
                            <a:spcAft>
                              <a:spcPts val="0"/>
                            </a:spcAft>
                          </a:pPr>
                          <a:endParaRPr lang="ru-RU" sz="1100" dirty="0" smtClean="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90% и более</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endParaRPr lang="ru-RU"/>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2203" t="-20377" r="-106949" b="-342"/>
                          </a:stretch>
                        </a:blipFill>
                      </a:tcPr>
                    </a:tc>
                    <a:tc rowSpan="3">
                      <a:txBody>
                        <a:bodyPr/>
                        <a:lstStyle/>
                        <a:p>
                          <a:pPr algn="l">
                            <a:lnSpc>
                              <a:spcPct val="100000"/>
                            </a:lnSpc>
                            <a:spcAft>
                              <a:spcPts val="0"/>
                            </a:spcAft>
                          </a:pPr>
                          <a:r>
                            <a:rPr lang="ru-RU" sz="1100" dirty="0" smtClean="0">
                              <a:effectLst/>
                              <a:latin typeface="Times New Roman" pitchFamily="18" charset="0"/>
                              <a:ea typeface="Calibri"/>
                              <a:cs typeface="Times New Roman" pitchFamily="18" charset="0"/>
                            </a:rPr>
                            <a:t>- информационные системы </a:t>
                          </a:r>
                          <a:r>
                            <a:rPr lang="ru-RU" sz="1100" dirty="0" err="1" smtClean="0">
                              <a:effectLst/>
                              <a:latin typeface="Times New Roman" pitchFamily="18" charset="0"/>
                              <a:ea typeface="Calibri"/>
                              <a:cs typeface="Times New Roman" pitchFamily="18" charset="0"/>
                            </a:rPr>
                            <a:t>Рособрнадзора</a:t>
                          </a:r>
                          <a:r>
                            <a:rPr lang="ru-RU" sz="1100" dirty="0" smtClean="0">
                              <a:effectLst/>
                              <a:latin typeface="Times New Roman" pitchFamily="18" charset="0"/>
                              <a:ea typeface="Calibri"/>
                              <a:cs typeface="Times New Roman" pitchFamily="18" charset="0"/>
                            </a:rPr>
                            <a:t>;</a:t>
                          </a:r>
                        </a:p>
                        <a:p>
                          <a:pPr algn="just">
                            <a:lnSpc>
                              <a:spcPct val="100000"/>
                            </a:lnSpc>
                            <a:spcAft>
                              <a:spcPts val="0"/>
                            </a:spcAft>
                          </a:pPr>
                          <a:r>
                            <a:rPr lang="ru-RU" sz="1100" dirty="0" smtClean="0">
                              <a:effectLst/>
                              <a:latin typeface="Times New Roman" pitchFamily="18" charset="0"/>
                              <a:ea typeface="Calibri"/>
                              <a:cs typeface="Times New Roman" pitchFamily="18" charset="0"/>
                            </a:rPr>
                            <a:t>- официальный сайт в сети «Интернет» организации начального общего образования;</a:t>
                          </a:r>
                        </a:p>
                        <a:p>
                          <a:pPr algn="l">
                            <a:lnSpc>
                              <a:spcPct val="100000"/>
                            </a:lnSpc>
                            <a:spcAft>
                              <a:spcPts val="0"/>
                            </a:spcAft>
                          </a:pPr>
                          <a:r>
                            <a:rPr lang="ru-RU" sz="1100" dirty="0" smtClean="0">
                              <a:effectLst/>
                              <a:latin typeface="Times New Roman" pitchFamily="18" charset="0"/>
                              <a:ea typeface="Calibri"/>
                              <a:cs typeface="Times New Roman" pitchFamily="18" charset="0"/>
                            </a:rPr>
                            <a:t>- документы и сведения, представленные организацией начального общего образования.</a:t>
                          </a:r>
                        </a:p>
                        <a:p>
                          <a:pPr algn="just">
                            <a:lnSpc>
                              <a:spcPct val="100000"/>
                            </a:lnSpc>
                            <a:spcAft>
                              <a:spcPts val="0"/>
                            </a:spcAft>
                          </a:pP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algn="ctr">
                            <a:lnSpc>
                              <a:spcPct val="100000"/>
                            </a:lnSpc>
                            <a:spcAft>
                              <a:spcPts val="0"/>
                            </a:spcAft>
                          </a:pPr>
                          <a:r>
                            <a:rPr lang="ru-RU" sz="1100" dirty="0" smtClean="0">
                              <a:effectLst/>
                              <a:latin typeface="Times New Roman" pitchFamily="18" charset="0"/>
                              <a:ea typeface="Calibri"/>
                              <a:cs typeface="Times New Roman" pitchFamily="18" charset="0"/>
                            </a:rPr>
                            <a:t>предоставляется актуальная информация</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 xmlns:a16="http://schemas.microsoft.com/office/drawing/2014/main" xmlns:a14="http://schemas.microsoft.com/office/drawing/2010/main" val="10001"/>
                      </a:ext>
                    </a:extLst>
                  </a:tr>
                  <a:tr h="1032113">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70% </a:t>
                          </a:r>
                          <a:r>
                            <a:rPr lang="ru-RU" sz="1100" b="1" dirty="0">
                              <a:effectLst/>
                              <a:latin typeface="Times New Roman" pitchFamily="18" charset="0"/>
                              <a:cs typeface="Times New Roman" pitchFamily="18" charset="0"/>
                            </a:rPr>
                            <a:t>- </a:t>
                          </a:r>
                          <a:r>
                            <a:rPr lang="ru-RU" sz="1100" b="1" dirty="0" smtClean="0">
                              <a:effectLst/>
                              <a:latin typeface="Times New Roman" pitchFamily="18" charset="0"/>
                              <a:cs typeface="Times New Roman" pitchFamily="18" charset="0"/>
                            </a:rPr>
                            <a:t>89</a:t>
                          </a:r>
                          <a:r>
                            <a:rPr lang="ru-RU" sz="1100" b="1" dirty="0">
                              <a:effectLst/>
                              <a:latin typeface="Times New Roman" pitchFamily="18" charset="0"/>
                              <a:cs typeface="Times New Roman" pitchFamily="18" charset="0"/>
                            </a:rPr>
                            <a:t>%</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5</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10002"/>
                      </a:ext>
                    </a:extLst>
                  </a:tr>
                  <a:tr h="1656184">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Менее 70%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
        <p:nvSpPr>
          <p:cNvPr id="6" name="Прямоугольник 23"/>
          <p:cNvSpPr/>
          <p:nvPr/>
        </p:nvSpPr>
        <p:spPr bwMode="auto">
          <a:xfrm>
            <a:off x="2135560" y="94597"/>
            <a:ext cx="10081120"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a:t>
            </a:r>
            <a:r>
              <a:rPr lang="ru-RU" sz="2000" b="1" dirty="0" smtClean="0">
                <a:solidFill>
                  <a:prstClr val="white"/>
                </a:solidFill>
                <a:latin typeface="Arial" pitchFamily="34" charset="0"/>
                <a:cs typeface="Arial" pitchFamily="34" charset="0"/>
              </a:rPr>
              <a:t>по образовательным программам</a:t>
            </a:r>
          </a:p>
          <a:p>
            <a:pPr algn="r"/>
            <a:r>
              <a:rPr lang="ru-RU" sz="2000" b="1" dirty="0" smtClean="0">
                <a:solidFill>
                  <a:prstClr val="white"/>
                </a:solidFill>
                <a:latin typeface="Arial" pitchFamily="34" charset="0"/>
                <a:cs typeface="Arial" pitchFamily="34" charset="0"/>
              </a:rPr>
              <a:t> </a:t>
            </a:r>
            <a:r>
              <a:rPr lang="ru-RU" sz="2000" b="1" dirty="0">
                <a:solidFill>
                  <a:prstClr val="white"/>
                </a:solidFill>
                <a:latin typeface="Arial" pitchFamily="34" charset="0"/>
                <a:cs typeface="Arial" pitchFamily="34" charset="0"/>
              </a:rPr>
              <a:t>НОО,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5"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2681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1126459573"/>
                  </p:ext>
                </p:extLst>
              </p:nvPr>
            </p:nvGraphicFramePr>
            <p:xfrm>
              <a:off x="407368" y="1196752"/>
              <a:ext cx="11641293" cy="5200205"/>
            </p:xfrm>
            <a:graphic>
              <a:graphicData uri="http://schemas.openxmlformats.org/drawingml/2006/table">
                <a:tbl>
                  <a:tblPr firstRow="1" firstCol="1" bandRow="1">
                    <a:tableStyleId>{5C22544A-7EE6-4342-B048-85BDC9FD1C3A}</a:tableStyleId>
                  </a:tblPr>
                  <a:tblGrid>
                    <a:gridCol w="1515495">
                      <a:extLst>
                        <a:ext uri="{9D8B030D-6E8A-4147-A177-3AD203B41FA5}">
                          <a16:colId xmlns:a16="http://schemas.microsoft.com/office/drawing/2014/main" xmlns="" val="2678026584"/>
                        </a:ext>
                      </a:extLst>
                    </a:gridCol>
                    <a:gridCol w="1484838">
                      <a:extLst>
                        <a:ext uri="{9D8B030D-6E8A-4147-A177-3AD203B41FA5}">
                          <a16:colId xmlns:a16="http://schemas.microsoft.com/office/drawing/2014/main" xmlns="" val="813980384"/>
                        </a:ext>
                      </a:extLst>
                    </a:gridCol>
                    <a:gridCol w="1368152">
                      <a:extLst>
                        <a:ext uri="{9D8B030D-6E8A-4147-A177-3AD203B41FA5}">
                          <a16:colId xmlns:a16="http://schemas.microsoft.com/office/drawing/2014/main" xmlns="" val="3341444809"/>
                        </a:ext>
                      </a:extLst>
                    </a:gridCol>
                    <a:gridCol w="3384376">
                      <a:extLst>
                        <a:ext uri="{9D8B030D-6E8A-4147-A177-3AD203B41FA5}">
                          <a16:colId xmlns:a16="http://schemas.microsoft.com/office/drawing/2014/main" xmlns="" val="3747945003"/>
                        </a:ext>
                      </a:extLst>
                    </a:gridCol>
                    <a:gridCol w="1800200">
                      <a:extLst>
                        <a:ext uri="{9D8B030D-6E8A-4147-A177-3AD203B41FA5}">
                          <a16:colId xmlns:a16="http://schemas.microsoft.com/office/drawing/2014/main" xmlns="" val="3968084723"/>
                        </a:ext>
                      </a:extLst>
                    </a:gridCol>
                    <a:gridCol w="2088232"/>
                  </a:tblGrid>
                  <a:tr h="93472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r>
                            <a:rPr lang="ru-RU" sz="1100" b="0" dirty="0" smtClean="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xmlns="" val="321709478"/>
                      </a:ext>
                    </a:extLst>
                  </a:tr>
                  <a:tr h="553445">
                    <a:tc rowSpan="4">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в общем количестве обучающихся по ОП - </a:t>
                          </a:r>
                          <a:r>
                            <a:rPr lang="ru-RU" sz="1100" b="1" kern="1200" dirty="0" smtClean="0">
                              <a:solidFill>
                                <a:schemeClr val="dk1"/>
                              </a:solidFill>
                              <a:effectLst/>
                              <a:latin typeface="Times New Roman" pitchFamily="18" charset="0"/>
                              <a:ea typeface="+mn-ea"/>
                              <a:cs typeface="Times New Roman" pitchFamily="18" charset="0"/>
                            </a:rPr>
                            <a:t>АП</a:t>
                          </a:r>
                          <a:r>
                            <a:rPr lang="ru-RU" sz="1100" b="1" kern="1200" baseline="-25000" dirty="0" smtClean="0">
                              <a:solidFill>
                                <a:schemeClr val="dk1"/>
                              </a:solidFill>
                              <a:effectLst/>
                              <a:latin typeface="Times New Roman" pitchFamily="18" charset="0"/>
                              <a:ea typeface="+mn-ea"/>
                              <a:cs typeface="Times New Roman" pitchFamily="18" charset="0"/>
                            </a:rPr>
                            <a:t>5</a:t>
                          </a:r>
                        </a:p>
                        <a:p>
                          <a:pPr algn="ctr">
                            <a:lnSpc>
                              <a:spcPct val="100000"/>
                            </a:lnSpc>
                            <a:spcAft>
                              <a:spcPts val="0"/>
                            </a:spcAft>
                          </a:pPr>
                          <a:endParaRPr lang="ru-RU" sz="1100" b="1" kern="1200" baseline="-25000" dirty="0" smtClean="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Значение показателя</a:t>
                          </a:r>
                          <a:r>
                            <a:rPr lang="ru-RU" sz="1100" kern="1200" baseline="0" dirty="0" smtClean="0">
                              <a:solidFill>
                                <a:schemeClr val="dk1"/>
                              </a:solidFill>
                              <a:effectLst/>
                              <a:latin typeface="Times New Roman" pitchFamily="18" charset="0"/>
                              <a:ea typeface="+mn-ea"/>
                              <a:cs typeface="Times New Roman" pitchFamily="18" charset="0"/>
                            </a:rPr>
                            <a:t> </a:t>
                          </a:r>
                          <a:r>
                            <a:rPr lang="ru-RU" sz="1100" kern="1200" dirty="0" smtClean="0">
                              <a:solidFill>
                                <a:schemeClr val="dk1"/>
                              </a:solidFill>
                              <a:effectLst/>
                              <a:latin typeface="Times New Roman" pitchFamily="18" charset="0"/>
                              <a:ea typeface="+mn-ea"/>
                              <a:cs typeface="Times New Roman" pitchFamily="18" charset="0"/>
                            </a:rPr>
                            <a:t>рассчитывается как отношение количества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к общему количеству обучающихся по ОП, умноженное на 100%.</a:t>
                          </a:r>
                        </a:p>
                        <a:p>
                          <a:pPr indent="450215" algn="just">
                            <a:lnSpc>
                              <a:spcPct val="100000"/>
                            </a:lnSpc>
                            <a:spcAft>
                              <a:spcPts val="0"/>
                            </a:spcAft>
                          </a:pPr>
                          <a:r>
                            <a:rPr lang="ru-RU" sz="1100" dirty="0" smtClean="0">
                              <a:effectLst/>
                              <a:latin typeface="Times New Roman" pitchFamily="18" charset="0"/>
                              <a:cs typeface="Times New Roman" pitchFamily="18" charset="0"/>
                            </a:rPr>
                            <a:t>Показатель </a:t>
                          </a:r>
                          <a:r>
                            <a:rPr lang="ru-RU" sz="1100" dirty="0">
                              <a:effectLst/>
                              <a:latin typeface="Times New Roman" pitchFamily="18" charset="0"/>
                              <a:cs typeface="Times New Roman" pitchFamily="18" charset="0"/>
                            </a:rPr>
                            <a:t>рассчитывается по формуле: </a:t>
                          </a:r>
                          <a:endParaRPr lang="ru-RU" sz="1100" dirty="0" smtClean="0">
                            <a:effectLst/>
                            <a:latin typeface="Times New Roman" pitchFamily="18" charset="0"/>
                            <a:cs typeface="Times New Roman" pitchFamily="18" charset="0"/>
                          </a:endParaRPr>
                        </a:p>
                        <a:p>
                          <a:pPr indent="450215" algn="just">
                            <a:lnSpc>
                              <a:spcPct val="100000"/>
                            </a:lnSpc>
                            <a:spcAft>
                              <a:spcPts val="0"/>
                            </a:spcAft>
                          </a:pPr>
                          <a:endParaRPr lang="ru-RU" sz="1100" dirty="0">
                            <a:effectLst/>
                            <a:latin typeface="Times New Roman" pitchFamily="18" charset="0"/>
                            <a:cs typeface="Times New Roman" pitchFamily="18" charset="0"/>
                          </a:endParaRPr>
                        </a:p>
                        <a:p>
                          <a:pPr indent="450215" algn="ctr">
                            <a:lnSpc>
                              <a:spcPct val="100000"/>
                            </a:lnSpc>
                            <a:spcAft>
                              <a:spcPts val="0"/>
                            </a:spcAft>
                          </a:pPr>
                          <a:r>
                            <a:rPr lang="ru-RU" sz="1100" b="1" dirty="0">
                              <a:effectLst/>
                              <a:latin typeface="Times New Roman" pitchFamily="18" charset="0"/>
                              <a:cs typeface="Times New Roman" pitchFamily="18" charset="0"/>
                            </a:rPr>
                            <a:t> </a:t>
                          </a:r>
                          <a14:m>
                            <m:oMath xmlns:m="http://schemas.openxmlformats.org/officeDocument/2006/math">
                              <m:r>
                                <a:rPr lang="ru-RU" sz="1100" b="1" i="1">
                                  <a:effectLst/>
                                  <a:latin typeface="Cambria Math" panose="02040503050406030204" pitchFamily="18" charset="0"/>
                                </a:rPr>
                                <m:t>АП</m:t>
                              </m:r>
                              <m:r>
                                <a:rPr lang="ru-RU" sz="1100" b="1" i="1" baseline="-25000" smtClean="0">
                                  <a:effectLst/>
                                  <a:latin typeface="Cambria Math"/>
                                </a:rPr>
                                <m:t>𝟓</m:t>
                              </m:r>
                              <m:r>
                                <a:rPr lang="ru-RU" sz="1100" b="1">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𝐚</m:t>
                                  </m:r>
                                  <m:r>
                                    <a:rPr lang="ru-RU" sz="1100" b="1" i="0" baseline="-25000" smtClean="0">
                                      <a:effectLst/>
                                      <a:latin typeface="Cambria Math"/>
                                    </a:rPr>
                                    <m:t>𝟓</m:t>
                                  </m:r>
                                  <m:r>
                                    <a:rPr lang="en-US" sz="1100" b="1">
                                      <a:effectLst/>
                                      <a:latin typeface="Cambria Math" panose="02040503050406030204" pitchFamily="18" charset="0"/>
                                    </a:rPr>
                                    <m:t> </m:t>
                                  </m:r>
                                </m:num>
                                <m:den>
                                  <m:r>
                                    <a:rPr lang="en-US" sz="1100" b="1" i="1">
                                      <a:effectLst/>
                                      <a:latin typeface="Cambria Math" panose="02040503050406030204" pitchFamily="18" charset="0"/>
                                    </a:rPr>
                                    <m:t>𝐛</m:t>
                                  </m:r>
                                  <m:r>
                                    <a:rPr lang="ru-RU" sz="1100" b="1" i="0" baseline="-25000" smtClean="0">
                                      <a:effectLst/>
                                      <a:latin typeface="Cambria Math"/>
                                    </a:rPr>
                                    <m:t>𝟓</m:t>
                                  </m:r>
                                  <m:r>
                                    <a:rPr lang="en-US" sz="1100" b="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где</m:t>
                              </m:r>
                            </m:oMath>
                          </a14:m>
                          <a:endParaRPr lang="ru-RU" sz="1100" b="1" dirty="0">
                            <a:effectLst/>
                            <a:latin typeface="Times New Roman" pitchFamily="18" charset="0"/>
                            <a:cs typeface="Times New Roman" pitchFamily="18" charset="0"/>
                          </a:endParaRPr>
                        </a:p>
                        <a:p>
                          <a:pPr marL="0" marR="28575" lvl="0" indent="180975" algn="just">
                            <a:lnSpc>
                              <a:spcPct val="100000"/>
                            </a:lnSpc>
                            <a:spcBef>
                              <a:spcPts val="865"/>
                            </a:spcBef>
                            <a:spcAft>
                              <a:spcPts val="0"/>
                            </a:spcAft>
                            <a:buSzPts val="1200"/>
                            <a:buFont typeface="Times New Roman"/>
                            <a:buNone/>
                            <a:tabLst>
                              <a:tab pos="527050" algn="l"/>
                            </a:tabLst>
                          </a:pPr>
                          <a:r>
                            <a:rPr lang="en-US" sz="1100" b="1" i="1" dirty="0" smtClean="0">
                              <a:effectLst/>
                              <a:latin typeface="Times New Roman" pitchFamily="18" charset="0"/>
                              <a:cs typeface="Times New Roman" pitchFamily="18" charset="0"/>
                            </a:rPr>
                            <a:t>a</a:t>
                          </a:r>
                          <a:r>
                            <a:rPr lang="ru-RU" sz="1100" b="1" i="1" baseline="-25000" dirty="0" smtClean="0">
                              <a:effectLst/>
                              <a:latin typeface="Times New Roman" pitchFamily="18" charset="0"/>
                              <a:cs typeface="Times New Roman" pitchFamily="18" charset="0"/>
                            </a:rPr>
                            <a:t>5</a:t>
                          </a:r>
                          <a:r>
                            <a:rPr lang="en-US" sz="1100" b="1" i="1" baseline="0"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количество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(или, в случае отсутствия контингента, количество учебников и разработанных в комплекте с ними учебных пособий из числа входящих в федеральный перечень учебников по каждому учебному предмету);</a:t>
                          </a:r>
                        </a:p>
                        <a:p>
                          <a:pPr marL="0" marR="29845" lvl="0" indent="180975" algn="just">
                            <a:lnSpc>
                              <a:spcPct val="100000"/>
                            </a:lnSpc>
                            <a:spcBef>
                              <a:spcPts val="5"/>
                            </a:spcBef>
                            <a:spcAft>
                              <a:spcPts val="0"/>
                            </a:spcAft>
                            <a:buSzPts val="1200"/>
                            <a:buFont typeface="Times New Roman"/>
                            <a:buNone/>
                            <a:tabLst>
                              <a:tab pos="668655" algn="l"/>
                            </a:tabLst>
                          </a:pPr>
                          <a:r>
                            <a:rPr lang="en-US" sz="1100" b="1" i="1" dirty="0" smtClean="0">
                              <a:effectLst/>
                              <a:latin typeface="Times New Roman" pitchFamily="18" charset="0"/>
                              <a:cs typeface="Times New Roman" pitchFamily="18" charset="0"/>
                            </a:rPr>
                            <a:t>b</a:t>
                          </a:r>
                          <a:r>
                            <a:rPr lang="ru-RU" sz="1100" b="1" i="1" baseline="-25000" dirty="0" smtClean="0">
                              <a:effectLst/>
                              <a:latin typeface="Times New Roman" pitchFamily="18" charset="0"/>
                              <a:cs typeface="Times New Roman" pitchFamily="18" charset="0"/>
                            </a:rPr>
                            <a:t>5</a:t>
                          </a:r>
                          <a:r>
                            <a:rPr lang="en-US" sz="1100" b="1" i="1"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общее количество обучающихся по образовательной программе начального общего образования (или, в случае отсутствия контингента, проектная мощность образовательной организации по численности обучающихся по ОП).</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Показатель    для категории «без контингента» рассчитывается, исходя из допустимой с учетом проектной мощности образовательной организации по численности обучающихся по ОП.</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a16="http://schemas.microsoft.com/office/drawing/2014/main" xmlns="" val="3403524466"/>
                      </a:ext>
                    </a:extLst>
                  </a:tr>
                  <a:tr h="79208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менее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87780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a:solidFill>
                                <a:schemeClr val="dk1"/>
                              </a:solidFill>
                              <a:effectLst/>
                              <a:latin typeface="Times New Roman" pitchFamily="18" charset="0"/>
                              <a:ea typeface="+mn-ea"/>
                              <a:cs typeface="Times New Roman" pitchFamily="18" charset="0"/>
                            </a:rPr>
                            <a:t>Без контингента - 100%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412358305"/>
                      </a:ext>
                    </a:extLst>
                  </a:tr>
                  <a:tr h="2042144">
                    <a:tc vMerge="1">
                      <a:txBody>
                        <a:bodyPr/>
                        <a:lstStyle/>
                        <a:p>
                          <a:pPr algn="ctr">
                            <a:lnSpc>
                              <a:spcPct val="115000"/>
                            </a:lnSpc>
                            <a:spcAft>
                              <a:spcPts val="0"/>
                            </a:spcAft>
                          </a:pPr>
                          <a:endParaRPr lang="ru-RU" sz="1100" b="1" kern="1200" baseline="-250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Без контингента - менее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2504856012"/>
                  </p:ext>
                </p:extLst>
              </p:nvPr>
            </p:nvGraphicFramePr>
            <p:xfrm>
              <a:off x="407368" y="1196752"/>
              <a:ext cx="11641293" cy="5200205"/>
            </p:xfrm>
            <a:graphic>
              <a:graphicData uri="http://schemas.openxmlformats.org/drawingml/2006/table">
                <a:tbl>
                  <a:tblPr firstRow="1" firstCol="1" bandRow="1">
                    <a:tableStyleId>{5C22544A-7EE6-4342-B048-85BDC9FD1C3A}</a:tableStyleId>
                  </a:tblPr>
                  <a:tblGrid>
                    <a:gridCol w="1515495">
                      <a:extLst>
                        <a:ext uri="{9D8B030D-6E8A-4147-A177-3AD203B41FA5}">
                          <a16:colId xmlns="" xmlns:a16="http://schemas.microsoft.com/office/drawing/2014/main" xmlns:a14="http://schemas.microsoft.com/office/drawing/2010/main" val="2678026584"/>
                        </a:ext>
                      </a:extLst>
                    </a:gridCol>
                    <a:gridCol w="1484838">
                      <a:extLst>
                        <a:ext uri="{9D8B030D-6E8A-4147-A177-3AD203B41FA5}">
                          <a16:colId xmlns="" xmlns:a16="http://schemas.microsoft.com/office/drawing/2014/main" xmlns:a14="http://schemas.microsoft.com/office/drawing/2010/main" val="813980384"/>
                        </a:ext>
                      </a:extLst>
                    </a:gridCol>
                    <a:gridCol w="1368152">
                      <a:extLst>
                        <a:ext uri="{9D8B030D-6E8A-4147-A177-3AD203B41FA5}">
                          <a16:colId xmlns="" xmlns:a16="http://schemas.microsoft.com/office/drawing/2014/main" xmlns:a14="http://schemas.microsoft.com/office/drawing/2010/main" val="3341444809"/>
                        </a:ext>
                      </a:extLst>
                    </a:gridCol>
                    <a:gridCol w="3384376">
                      <a:extLst>
                        <a:ext uri="{9D8B030D-6E8A-4147-A177-3AD203B41FA5}">
                          <a16:colId xmlns="" xmlns:a16="http://schemas.microsoft.com/office/drawing/2014/main" xmlns:a14="http://schemas.microsoft.com/office/drawing/2010/main" val="3747945003"/>
                        </a:ext>
                      </a:extLst>
                    </a:gridCol>
                    <a:gridCol w="1800200">
                      <a:extLst>
                        <a:ext uri="{9D8B030D-6E8A-4147-A177-3AD203B41FA5}">
                          <a16:colId xmlns="" xmlns:a16="http://schemas.microsoft.com/office/drawing/2014/main" xmlns:a14="http://schemas.microsoft.com/office/drawing/2010/main" val="3968084723"/>
                        </a:ext>
                      </a:extLst>
                    </a:gridCol>
                    <a:gridCol w="2088232"/>
                  </a:tblGrid>
                  <a:tr h="93472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r>
                            <a:rPr lang="ru-RU" sz="1100" b="0" dirty="0" smtClean="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 xmlns:a16="http://schemas.microsoft.com/office/drawing/2014/main" xmlns:a14="http://schemas.microsoft.com/office/drawing/2010/main" val="321709478"/>
                      </a:ext>
                    </a:extLst>
                  </a:tr>
                  <a:tr h="553445">
                    <a:tc rowSpan="4">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в общем количестве обучающихся по ОП - </a:t>
                          </a:r>
                          <a:r>
                            <a:rPr lang="ru-RU" sz="1100" b="1" kern="1200" dirty="0" smtClean="0">
                              <a:solidFill>
                                <a:schemeClr val="dk1"/>
                              </a:solidFill>
                              <a:effectLst/>
                              <a:latin typeface="Times New Roman" pitchFamily="18" charset="0"/>
                              <a:ea typeface="+mn-ea"/>
                              <a:cs typeface="Times New Roman" pitchFamily="18" charset="0"/>
                            </a:rPr>
                            <a:t>АП</a:t>
                          </a:r>
                          <a:r>
                            <a:rPr lang="ru-RU" sz="1100" b="1" kern="1200" baseline="-25000" dirty="0" smtClean="0">
                              <a:solidFill>
                                <a:schemeClr val="dk1"/>
                              </a:solidFill>
                              <a:effectLst/>
                              <a:latin typeface="Times New Roman" pitchFamily="18" charset="0"/>
                              <a:ea typeface="+mn-ea"/>
                              <a:cs typeface="Times New Roman" pitchFamily="18" charset="0"/>
                            </a:rPr>
                            <a:t>5</a:t>
                          </a:r>
                        </a:p>
                        <a:p>
                          <a:pPr algn="ctr">
                            <a:lnSpc>
                              <a:spcPct val="100000"/>
                            </a:lnSpc>
                            <a:spcAft>
                              <a:spcPts val="0"/>
                            </a:spcAft>
                          </a:pPr>
                          <a:endParaRPr lang="ru-RU" sz="1100" b="1" kern="1200" baseline="-25000" dirty="0" smtClean="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endParaRPr lang="ru-RU"/>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blipFill rotWithShape="1">
                          <a:blip r:embed="rId2"/>
                          <a:stretch>
                            <a:fillRect l="-129189" t="-21857" r="-115135" b="-1429"/>
                          </a:stretch>
                        </a:blipFill>
                      </a:tcPr>
                    </a:tc>
                    <a:tc rowSpan="4">
                      <a:txBody>
                        <a:bodyPr/>
                        <a:lstStyle/>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Показатель    для категории «без контингента» рассчитывается, исходя из допустимой с учетом проектной мощности образовательной организации по численности обучающихся по ОП.</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 xmlns:a16="http://schemas.microsoft.com/office/drawing/2014/main" xmlns:a14="http://schemas.microsoft.com/office/drawing/2010/main" val="3403524466"/>
                      </a:ext>
                    </a:extLst>
                  </a:tr>
                  <a:tr h="79208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менее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87780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a:solidFill>
                                <a:schemeClr val="dk1"/>
                              </a:solidFill>
                              <a:effectLst/>
                              <a:latin typeface="Times New Roman" pitchFamily="18" charset="0"/>
                              <a:ea typeface="+mn-ea"/>
                              <a:cs typeface="Times New Roman" pitchFamily="18" charset="0"/>
                            </a:rPr>
                            <a:t>Без контингента - 100%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2412358305"/>
                      </a:ext>
                    </a:extLst>
                  </a:tr>
                  <a:tr h="2042144">
                    <a:tc vMerge="1">
                      <a:txBody>
                        <a:bodyPr/>
                        <a:lstStyle/>
                        <a:p>
                          <a:pPr algn="ctr">
                            <a:lnSpc>
                              <a:spcPct val="115000"/>
                            </a:lnSpc>
                            <a:spcAft>
                              <a:spcPts val="0"/>
                            </a:spcAft>
                          </a:pPr>
                          <a:endParaRPr lang="ru-RU" sz="1100" b="1" kern="1200" baseline="-250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Без контингента - менее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Fallback>
      </mc:AlternateContent>
      <p:sp>
        <p:nvSpPr>
          <p:cNvPr id="5" name="Прямоугольник 23"/>
          <p:cNvSpPr/>
          <p:nvPr/>
        </p:nvSpPr>
        <p:spPr bwMode="auto">
          <a:xfrm>
            <a:off x="2279576" y="94597"/>
            <a:ext cx="9865096"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4939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14691190"/>
              </p:ext>
            </p:extLst>
          </p:nvPr>
        </p:nvGraphicFramePr>
        <p:xfrm>
          <a:off x="263352" y="1196752"/>
          <a:ext cx="11737304" cy="4997382"/>
        </p:xfrm>
        <a:graphic>
          <a:graphicData uri="http://schemas.openxmlformats.org/drawingml/2006/table">
            <a:tbl>
              <a:tblPr firstRow="1" firstCol="1" bandRow="1">
                <a:tableStyleId>{5C22544A-7EE6-4342-B048-85BDC9FD1C3A}</a:tableStyleId>
              </a:tblPr>
              <a:tblGrid>
                <a:gridCol w="1515495">
                  <a:extLst>
                    <a:ext uri="{9D8B030D-6E8A-4147-A177-3AD203B41FA5}">
                      <a16:colId xmlns:a16="http://schemas.microsoft.com/office/drawing/2014/main" xmlns="" xmlns:a14="http://schemas.microsoft.com/office/drawing/2010/main" xmlns:mc="http://schemas.openxmlformats.org/markup-compatibility/2006" val="2678026584"/>
                    </a:ext>
                  </a:extLst>
                </a:gridCol>
                <a:gridCol w="1340822">
                  <a:extLst>
                    <a:ext uri="{9D8B030D-6E8A-4147-A177-3AD203B41FA5}">
                      <a16:colId xmlns:a16="http://schemas.microsoft.com/office/drawing/2014/main" xmlns="" xmlns:a14="http://schemas.microsoft.com/office/drawing/2010/main" xmlns:mc="http://schemas.openxmlformats.org/markup-compatibility/2006" val="813980384"/>
                    </a:ext>
                  </a:extLst>
                </a:gridCol>
                <a:gridCol w="1008112">
                  <a:extLst>
                    <a:ext uri="{9D8B030D-6E8A-4147-A177-3AD203B41FA5}">
                      <a16:colId xmlns:a16="http://schemas.microsoft.com/office/drawing/2014/main" xmlns="" xmlns:a14="http://schemas.microsoft.com/office/drawing/2010/main" xmlns:mc="http://schemas.openxmlformats.org/markup-compatibility/2006" val="3341444809"/>
                    </a:ext>
                  </a:extLst>
                </a:gridCol>
                <a:gridCol w="3600400">
                  <a:extLst>
                    <a:ext uri="{9D8B030D-6E8A-4147-A177-3AD203B41FA5}">
                      <a16:colId xmlns:a16="http://schemas.microsoft.com/office/drawing/2014/main" xmlns="" xmlns:a14="http://schemas.microsoft.com/office/drawing/2010/main" xmlns:mc="http://schemas.openxmlformats.org/markup-compatibility/2006" val="3747945003"/>
                    </a:ext>
                  </a:extLst>
                </a:gridCol>
                <a:gridCol w="1728192">
                  <a:extLst>
                    <a:ext uri="{9D8B030D-6E8A-4147-A177-3AD203B41FA5}">
                      <a16:colId xmlns:a16="http://schemas.microsoft.com/office/drawing/2014/main" xmlns="" xmlns:a14="http://schemas.microsoft.com/office/drawing/2010/main" xmlns:mc="http://schemas.openxmlformats.org/markup-compatibility/2006" val="3968084723"/>
                    </a:ext>
                  </a:extLst>
                </a:gridCol>
                <a:gridCol w="2544283"/>
              </a:tblGrid>
              <a:tr h="638742">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xmlns="" xmlns:a14="http://schemas.microsoft.com/office/drawing/2010/main" xmlns:mc="http://schemas.openxmlformats.org/markup-compatibility/2006" val="321709478"/>
                  </a:ext>
                </a:extLst>
              </a:tr>
              <a:tr h="2078008">
                <a:tc rowSpan="2">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Наличие электронной информационно -образовательной</a:t>
                      </a:r>
                      <a:r>
                        <a:rPr lang="ru-RU" sz="1100" b="0" kern="1200" baseline="0" dirty="0" smtClean="0">
                          <a:solidFill>
                            <a:schemeClr val="dk1"/>
                          </a:solidFill>
                          <a:effectLst/>
                          <a:latin typeface="Times New Roman" pitchFamily="18" charset="0"/>
                          <a:ea typeface="+mn-ea"/>
                          <a:cs typeface="Times New Roman" pitchFamily="18" charset="0"/>
                        </a:rPr>
                        <a:t> среды</a:t>
                      </a:r>
                      <a:r>
                        <a:rPr lang="ru-RU" sz="1100" b="0" kern="1200" dirty="0" smtClean="0">
                          <a:solidFill>
                            <a:schemeClr val="dk1"/>
                          </a:solidFill>
                          <a:effectLst/>
                          <a:latin typeface="Times New Roman" pitchFamily="18" charset="0"/>
                          <a:ea typeface="+mn-ea"/>
                          <a:cs typeface="Times New Roman" pitchFamily="18" charset="0"/>
                        </a:rPr>
                        <a:t> – </a:t>
                      </a:r>
                      <a:r>
                        <a:rPr lang="ru-RU" sz="1100" b="1" kern="1200" dirty="0" smtClean="0">
                          <a:solidFill>
                            <a:schemeClr val="dk1"/>
                          </a:solidFill>
                          <a:effectLst/>
                          <a:latin typeface="Times New Roman" pitchFamily="18" charset="0"/>
                          <a:ea typeface="+mn-ea"/>
                          <a:cs typeface="Times New Roman" pitchFamily="18" charset="0"/>
                        </a:rPr>
                        <a:t>АП</a:t>
                      </a:r>
                      <a:r>
                        <a:rPr lang="ru-RU" sz="1100" b="1" kern="1200" baseline="-25000" dirty="0" smtClean="0">
                          <a:solidFill>
                            <a:schemeClr val="dk1"/>
                          </a:solidFill>
                          <a:effectLst/>
                          <a:latin typeface="Times New Roman" pitchFamily="18" charset="0"/>
                          <a:ea typeface="+mn-ea"/>
                          <a:cs typeface="Times New Roman" pitchFamily="18" charset="0"/>
                        </a:rPr>
                        <a:t>6</a:t>
                      </a:r>
                    </a:p>
                    <a:p>
                      <a:pPr algn="ctr">
                        <a:lnSpc>
                          <a:spcPct val="100000"/>
                        </a:lnSpc>
                        <a:spcAft>
                          <a:spcPts val="0"/>
                        </a:spcAft>
                      </a:pPr>
                      <a:endParaRPr lang="ru-RU" sz="1100" b="1" kern="1200" baseline="-25000" dirty="0" smtClean="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Имеется</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5</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2">
                  <a:txBody>
                    <a:bodyPr/>
                    <a:lstStyle/>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Значение показателя</a:t>
                      </a:r>
                      <a:r>
                        <a:rPr lang="ru-RU" sz="1100" kern="1200" baseline="0" dirty="0" smtClean="0">
                          <a:solidFill>
                            <a:schemeClr val="dk1"/>
                          </a:solidFill>
                          <a:effectLst/>
                          <a:latin typeface="Times New Roman" pitchFamily="18" charset="0"/>
                          <a:ea typeface="+mn-ea"/>
                          <a:cs typeface="Times New Roman" pitchFamily="18" charset="0"/>
                        </a:rPr>
                        <a:t> </a:t>
                      </a:r>
                      <a:r>
                        <a:rPr lang="ru-RU" sz="1100" b="1" kern="1200" dirty="0" smtClean="0">
                          <a:solidFill>
                            <a:schemeClr val="dk1"/>
                          </a:solidFill>
                          <a:effectLst/>
                          <a:latin typeface="Times New Roman" pitchFamily="18" charset="0"/>
                          <a:ea typeface="+mn-ea"/>
                          <a:cs typeface="Times New Roman" pitchFamily="18" charset="0"/>
                        </a:rPr>
                        <a:t>«имеется» </a:t>
                      </a:r>
                      <a:r>
                        <a:rPr lang="ru-RU" sz="1100" kern="1200" dirty="0" smtClean="0">
                          <a:solidFill>
                            <a:schemeClr val="dk1"/>
                          </a:solidFill>
                          <a:effectLst/>
                          <a:latin typeface="Times New Roman" pitchFamily="18" charset="0"/>
                          <a:ea typeface="+mn-ea"/>
                          <a:cs typeface="Times New Roman" pitchFamily="18" charset="0"/>
                        </a:rPr>
                        <a:t>устанавливается, если на официальном сайте в сети «Интернет» организации начального общего образования представлены </a:t>
                      </a:r>
                      <a:r>
                        <a:rPr lang="ru-RU" sz="1100" b="1" kern="1200" dirty="0" smtClean="0">
                          <a:solidFill>
                            <a:schemeClr val="dk1"/>
                          </a:solidFill>
                          <a:effectLst/>
                          <a:latin typeface="Times New Roman" pitchFamily="18" charset="0"/>
                          <a:ea typeface="+mn-ea"/>
                          <a:cs typeface="Times New Roman" pitchFamily="18" charset="0"/>
                        </a:rPr>
                        <a:t>не менее четырех </a:t>
                      </a:r>
                      <a:r>
                        <a:rPr lang="ru-RU" sz="1100" kern="1200" dirty="0" smtClean="0">
                          <a:solidFill>
                            <a:schemeClr val="dk1"/>
                          </a:solidFill>
                          <a:effectLst/>
                          <a:latin typeface="Times New Roman" pitchFamily="18" charset="0"/>
                          <a:ea typeface="+mn-ea"/>
                          <a:cs typeface="Times New Roman" pitchFamily="18" charset="0"/>
                        </a:rPr>
                        <a:t>из следующих компонентов электронной информационно-образовательной среды:</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1) информация, подтверждающая наличие доступа к сети «Интернет»;</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2) локальный нормативный правовой акт об электронной информационно - образовательной среде;</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3) наличие доступа к цифровой (электронной) библиотеке и (или) иным электронным образовательным ресурсам;</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4) наличие доступа к электронной системе учета обучающихся, учета и хранения их образовательных результатов (электронный журнал, электронный дневник);</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5) наличие доступа к электронным портфолио обучающихся;</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6) наличие доступа к учебному плану, рабочим программам учебных предметов, учебных курсов (в том числе внеурочной деятельности), учебных модулей начального общего образования;</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7) личный кабинет в федеральной государственной информационной системе «Моя школа» (ФГИС «Моя школа»).</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2">
                  <a:txBody>
                    <a:bodyPr/>
                    <a:lstStyle/>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p>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a:t>
                      </a:r>
                    </a:p>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ФГИС «Моя школа».</a:t>
                      </a:r>
                    </a:p>
                    <a:p>
                      <a:pPr algn="just">
                        <a:lnSpc>
                          <a:spcPct val="100000"/>
                        </a:lnSpc>
                        <a:spcAft>
                          <a:spcPts val="0"/>
                        </a:spcAft>
                      </a:pP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2">
                  <a:txBody>
                    <a:bodyPr/>
                    <a:lstStyle/>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Информация о наличии доступа к сети «Интернет» ОО подтверждается соответствующим договором.</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Доступ к вышеуказанным элементам электронной информационно-образовательной среды подтверждается ссылками на соответствующие разделы официального сайта в сети «Интернет»  ОО.</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 у организации личного кабинета в ФГИС «Моя школа» вышеуказанные элементы электронной информационно-образовательной среды не учитываются, а организации присваивается значение </a:t>
                      </a:r>
                      <a:r>
                        <a:rPr lang="ru-RU" sz="1100" b="1" kern="1200" dirty="0" smtClean="0">
                          <a:solidFill>
                            <a:schemeClr val="dk1"/>
                          </a:solidFill>
                          <a:effectLst/>
                          <a:latin typeface="Times New Roman" pitchFamily="18" charset="0"/>
                          <a:ea typeface="+mn-ea"/>
                          <a:cs typeface="Times New Roman" pitchFamily="18" charset="0"/>
                        </a:rPr>
                        <a:t>«имеется».</a:t>
                      </a:r>
                    </a:p>
                    <a:p>
                      <a:pPr indent="432000" algn="ctr">
                        <a:lnSpc>
                          <a:spcPct val="100000"/>
                        </a:lnSpc>
                        <a:spcAft>
                          <a:spcPts val="0"/>
                        </a:spcAft>
                      </a:pP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a16="http://schemas.microsoft.com/office/drawing/2014/main" xmlns="" xmlns:a14="http://schemas.microsoft.com/office/drawing/2010/main" xmlns:mc="http://schemas.openxmlformats.org/markup-compatibility/2006" val="3403524466"/>
                  </a:ext>
                </a:extLst>
              </a:tr>
              <a:tr h="2232248">
                <a:tc vMerge="1">
                  <a:txBody>
                    <a:bodyPr/>
                    <a:lstStyle/>
                    <a:p>
                      <a:endParaRPr lang="ru-RU"/>
                    </a:p>
                  </a:txBody>
                  <a:tcPr/>
                </a:tc>
                <a:tc>
                  <a:txBody>
                    <a:bodyPr/>
                    <a:lstStyle/>
                    <a:p>
                      <a:pPr algn="ctr">
                        <a:lnSpc>
                          <a:spcPct val="100000"/>
                        </a:lnSpc>
                        <a:spcAft>
                          <a:spcPts val="0"/>
                        </a:spcAft>
                      </a:pPr>
                      <a:r>
                        <a:rPr lang="ru-RU" sz="1100" b="1">
                          <a:effectLst/>
                          <a:latin typeface="Times New Roman"/>
                          <a:ea typeface="Times New Roman"/>
                          <a:cs typeface="Times New Roman"/>
                        </a:rPr>
                        <a:t>Не имеется</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xmlns:a14="http://schemas.microsoft.com/office/drawing/2010/main" xmlns:mc="http://schemas.openxmlformats.org/markup-compatibility/2006" val="2412358305"/>
                  </a:ext>
                </a:extLst>
              </a:tr>
            </a:tbl>
          </a:graphicData>
        </a:graphic>
      </p:graphicFrame>
      <p:sp>
        <p:nvSpPr>
          <p:cNvPr id="5" name="Прямоугольник 23"/>
          <p:cNvSpPr/>
          <p:nvPr/>
        </p:nvSpPr>
        <p:spPr bwMode="auto">
          <a:xfrm>
            <a:off x="2135560" y="94597"/>
            <a:ext cx="9863405"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45961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3147328414"/>
                  </p:ext>
                </p:extLst>
              </p:nvPr>
            </p:nvGraphicFramePr>
            <p:xfrm>
              <a:off x="259782" y="1052736"/>
              <a:ext cx="11812880" cy="5699760"/>
            </p:xfrm>
            <a:graphic>
              <a:graphicData uri="http://schemas.openxmlformats.org/drawingml/2006/table">
                <a:tbl>
                  <a:tblPr firstRow="1" firstCol="1" bandRow="1">
                    <a:tableStyleId>{5C22544A-7EE6-4342-B048-85BDC9FD1C3A}</a:tableStyleId>
                  </a:tblPr>
                  <a:tblGrid>
                    <a:gridCol w="1363961">
                      <a:extLst>
                        <a:ext uri="{9D8B030D-6E8A-4147-A177-3AD203B41FA5}">
                          <a16:colId xmlns:a16="http://schemas.microsoft.com/office/drawing/2014/main" xmlns="" val="2678026584"/>
                        </a:ext>
                      </a:extLst>
                    </a:gridCol>
                    <a:gridCol w="1242179">
                      <a:extLst>
                        <a:ext uri="{9D8B030D-6E8A-4147-A177-3AD203B41FA5}">
                          <a16:colId xmlns:a16="http://schemas.microsoft.com/office/drawing/2014/main" xmlns="" val="813980384"/>
                        </a:ext>
                      </a:extLst>
                    </a:gridCol>
                    <a:gridCol w="803763">
                      <a:extLst>
                        <a:ext uri="{9D8B030D-6E8A-4147-A177-3AD203B41FA5}">
                          <a16:colId xmlns:a16="http://schemas.microsoft.com/office/drawing/2014/main" xmlns="" val="3341444809"/>
                        </a:ext>
                      </a:extLst>
                    </a:gridCol>
                    <a:gridCol w="2070299">
                      <a:extLst>
                        <a:ext uri="{9D8B030D-6E8A-4147-A177-3AD203B41FA5}">
                          <a16:colId xmlns:a16="http://schemas.microsoft.com/office/drawing/2014/main" xmlns="" val="3747945003"/>
                        </a:ext>
                      </a:extLst>
                    </a:gridCol>
                    <a:gridCol w="1242179">
                      <a:extLst>
                        <a:ext uri="{9D8B030D-6E8A-4147-A177-3AD203B41FA5}">
                          <a16:colId xmlns:a16="http://schemas.microsoft.com/office/drawing/2014/main" xmlns="" val="3968084723"/>
                        </a:ext>
                      </a:extLst>
                    </a:gridCol>
                    <a:gridCol w="5090499"/>
                  </a:tblGrid>
                  <a:tr h="624069">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a:t>
                          </a:r>
                          <a:r>
                            <a:rPr lang="ru-RU" sz="1100" b="0" dirty="0">
                              <a:solidFill>
                                <a:schemeClr val="tx1"/>
                              </a:solidFill>
                              <a:effectLst/>
                              <a:latin typeface="Times New Roman" pitchFamily="18" charset="0"/>
                              <a:cs typeface="Times New Roman" pitchFamily="18" charset="0"/>
                            </a:rPr>
                            <a:t>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xmlns="" val="321709478"/>
                      </a:ext>
                    </a:extLst>
                  </a:tr>
                  <a:tr h="1105637">
                    <a:tc rowSpan="3">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выполнивших</a:t>
                          </a:r>
                        </a:p>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 60% и более заданий диагностической работы в ходе оценивания достижения обучающимися результатов обучения по ОП, в общем количестве обучающихся, выполнявших диагностическую работу </a:t>
                          </a:r>
                        </a:p>
                        <a:p>
                          <a:pPr algn="ctr">
                            <a:lnSpc>
                              <a:spcPct val="100000"/>
                            </a:lnSpc>
                            <a:spcAft>
                              <a:spcPts val="0"/>
                            </a:spcAft>
                          </a:pPr>
                          <a:r>
                            <a:rPr lang="ru-RU" sz="1100" b="0" i="1" kern="1200" dirty="0" smtClean="0">
                              <a:solidFill>
                                <a:srgbClr val="FF0000"/>
                              </a:solidFill>
                              <a:effectLst/>
                              <a:latin typeface="Times New Roman" pitchFamily="18" charset="0"/>
                              <a:ea typeface="+mn-ea"/>
                              <a:cs typeface="Times New Roman" pitchFamily="18" charset="0"/>
                            </a:rPr>
                            <a:t>(не применяется при отсутствии контингента обучающихся) </a:t>
                          </a:r>
                          <a:r>
                            <a:rPr lang="ru-RU" sz="1100" b="0" i="1" kern="1200" dirty="0" smtClean="0">
                              <a:solidFill>
                                <a:schemeClr val="tx1"/>
                              </a:solidFill>
                              <a:effectLst/>
                              <a:latin typeface="Times New Roman" pitchFamily="18" charset="0"/>
                              <a:ea typeface="+mn-ea"/>
                              <a:cs typeface="Times New Roman" pitchFamily="18" charset="0"/>
                            </a:rPr>
                            <a:t>- </a:t>
                          </a:r>
                        </a:p>
                        <a:p>
                          <a:pPr algn="ctr">
                            <a:lnSpc>
                              <a:spcPct val="100000"/>
                            </a:lnSpc>
                            <a:spcAft>
                              <a:spcPts val="0"/>
                            </a:spcAft>
                          </a:pPr>
                          <a:r>
                            <a:rPr lang="ru-RU" sz="1100" b="1" kern="1200" dirty="0" smtClean="0">
                              <a:solidFill>
                                <a:schemeClr val="dk1"/>
                              </a:solidFill>
                              <a:effectLst/>
                              <a:latin typeface="Times New Roman" pitchFamily="18" charset="0"/>
                              <a:ea typeface="+mn-ea"/>
                              <a:cs typeface="Times New Roman" pitchFamily="18" charset="0"/>
                            </a:rPr>
                            <a:t> АП</a:t>
                          </a:r>
                          <a:r>
                            <a:rPr lang="ru-RU" sz="1100" b="1" kern="1200" baseline="-25000" dirty="0" smtClean="0">
                              <a:solidFill>
                                <a:schemeClr val="dk1"/>
                              </a:solidFill>
                              <a:effectLst/>
                              <a:latin typeface="Times New Roman" pitchFamily="18" charset="0"/>
                              <a:ea typeface="+mn-ea"/>
                              <a:cs typeface="Times New Roman" pitchFamily="18" charset="0"/>
                            </a:rPr>
                            <a:t>7</a:t>
                          </a: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70% и более</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10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Значение рассчитывается как отношение количества обучающихся, выполнивших 60% и более заданий диагностической работы к общему количество обучающихся, выполнявших диагностическую работу, умноженное на 100%.</a:t>
                          </a:r>
                        </a:p>
                        <a:p>
                          <a:pPr indent="450215" algn="just">
                            <a:lnSpc>
                              <a:spcPct val="100000"/>
                            </a:lnSpc>
                            <a:spcAft>
                              <a:spcPts val="0"/>
                            </a:spcAft>
                          </a:pPr>
                          <a:r>
                            <a:rPr lang="ru-RU" sz="1100" dirty="0" smtClean="0">
                              <a:effectLst/>
                              <a:latin typeface="Times New Roman" pitchFamily="18" charset="0"/>
                              <a:cs typeface="Times New Roman" pitchFamily="18" charset="0"/>
                            </a:rPr>
                            <a:t>Показатель </a:t>
                          </a:r>
                          <a:r>
                            <a:rPr lang="ru-RU" sz="1100" dirty="0">
                              <a:effectLst/>
                              <a:latin typeface="Times New Roman" pitchFamily="18" charset="0"/>
                              <a:cs typeface="Times New Roman" pitchFamily="18" charset="0"/>
                            </a:rPr>
                            <a:t>рассчитывается по формуле: </a:t>
                          </a:r>
                        </a:p>
                        <a:p>
                          <a:pPr indent="450215" algn="just">
                            <a:lnSpc>
                              <a:spcPct val="100000"/>
                            </a:lnSpc>
                            <a:spcAft>
                              <a:spcPts val="0"/>
                            </a:spcAft>
                          </a:pPr>
                          <a:r>
                            <a:rPr lang="ru-RU" sz="1100" dirty="0">
                              <a:effectLst/>
                              <a:latin typeface="Times New Roman" pitchFamily="18" charset="0"/>
                              <a:cs typeface="Times New Roman" pitchFamily="18" charset="0"/>
                            </a:rPr>
                            <a:t> </a:t>
                          </a:r>
                          <a14:m>
                            <m:oMath xmlns:m="http://schemas.openxmlformats.org/officeDocument/2006/math">
                              <m:r>
                                <a:rPr lang="ru-RU" sz="1100" b="1">
                                  <a:effectLst/>
                                  <a:latin typeface="Cambria Math" panose="02040503050406030204" pitchFamily="18" charset="0"/>
                                </a:rPr>
                                <m:t>АП</m:t>
                              </m:r>
                              <m:r>
                                <a:rPr lang="ru-RU" sz="1100" b="1" i="0" baseline="-25000" smtClean="0">
                                  <a:effectLst/>
                                  <a:latin typeface="Cambria Math"/>
                                </a:rPr>
                                <m:t>𝟕</m:t>
                              </m:r>
                              <m:r>
                                <a:rPr lang="ru-RU" sz="1100" b="1">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𝒂</m:t>
                                  </m:r>
                                  <m:r>
                                    <a:rPr lang="ru-RU" sz="1100" b="1" i="1" baseline="-25000" smtClean="0">
                                      <a:effectLst/>
                                      <a:latin typeface="Cambria Math"/>
                                    </a:rPr>
                                    <m:t>𝟕</m:t>
                                  </m:r>
                                </m:num>
                                <m:den>
                                  <m:r>
                                    <a:rPr lang="en-US" sz="1100" b="1" i="1">
                                      <a:effectLst/>
                                      <a:latin typeface="Cambria Math" panose="02040503050406030204" pitchFamily="18" charset="0"/>
                                    </a:rPr>
                                    <m:t>𝒃</m:t>
                                  </m:r>
                                  <m:r>
                                    <a:rPr lang="ru-RU" sz="1100" b="1" i="1" baseline="-25000" smtClean="0">
                                      <a:effectLst/>
                                      <a:latin typeface="Cambria Math"/>
                                    </a:rPr>
                                    <m:t>𝟕</m:t>
                                  </m:r>
                                  <m:r>
                                    <a:rPr lang="en-US" sz="1100" b="1" i="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m:t>
                              </m:r>
                              <m:r>
                                <a:rPr lang="en-US" sz="1100">
                                  <a:effectLst/>
                                  <a:latin typeface="Cambria Math" panose="02040503050406030204" pitchFamily="18" charset="0"/>
                                </a:rPr>
                                <m:t>где</m:t>
                              </m:r>
                            </m:oMath>
                          </a14:m>
                          <a:endParaRPr lang="ru-RU" sz="1100" dirty="0">
                            <a:effectLst/>
                            <a:latin typeface="Times New Roman" pitchFamily="18" charset="0"/>
                            <a:cs typeface="Times New Roman" pitchFamily="18" charset="0"/>
                          </a:endParaRPr>
                        </a:p>
                        <a:p>
                          <a:pPr marL="0" marR="28575" lvl="0" indent="180975" algn="just">
                            <a:lnSpc>
                              <a:spcPct val="100000"/>
                            </a:lnSpc>
                            <a:spcBef>
                              <a:spcPts val="865"/>
                            </a:spcBef>
                            <a:spcAft>
                              <a:spcPts val="0"/>
                            </a:spcAft>
                            <a:buSzPts val="1200"/>
                            <a:buFont typeface="Times New Roman"/>
                            <a:buNone/>
                            <a:tabLst>
                              <a:tab pos="527050" algn="l"/>
                            </a:tabLst>
                          </a:pPr>
                          <a:r>
                            <a:rPr lang="en-US" sz="1100" b="1" i="1" dirty="0" smtClean="0">
                              <a:effectLst/>
                              <a:latin typeface="Times New Roman" pitchFamily="18" charset="0"/>
                              <a:cs typeface="Times New Roman" pitchFamily="18" charset="0"/>
                            </a:rPr>
                            <a:t>a</a:t>
                          </a:r>
                          <a:r>
                            <a:rPr lang="ru-RU" sz="1100" b="1" i="1" baseline="-25000" dirty="0" smtClean="0">
                              <a:effectLst/>
                              <a:latin typeface="Times New Roman" pitchFamily="18" charset="0"/>
                              <a:cs typeface="Times New Roman" pitchFamily="18" charset="0"/>
                            </a:rPr>
                            <a:t>7</a:t>
                          </a:r>
                          <a:r>
                            <a:rPr lang="en-US" sz="1100" b="1" i="1" baseline="0"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-количество обучающихся, выполнивших </a:t>
                          </a:r>
                          <a:r>
                            <a:rPr lang="ru-RU" sz="1100" u="sng" dirty="0" smtClean="0">
                              <a:effectLst/>
                              <a:latin typeface="Times New Roman" pitchFamily="18" charset="0"/>
                              <a:cs typeface="Times New Roman" pitchFamily="18" charset="0"/>
                            </a:rPr>
                            <a:t>60%</a:t>
                          </a:r>
                          <a:r>
                            <a:rPr lang="ru-RU" sz="1100" u="none"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и более заданий диагностической работы;</a:t>
                          </a:r>
                        </a:p>
                        <a:p>
                          <a:pPr marL="0" marR="29845" lvl="0" indent="180975" algn="just">
                            <a:lnSpc>
                              <a:spcPct val="100000"/>
                            </a:lnSpc>
                            <a:spcBef>
                              <a:spcPts val="5"/>
                            </a:spcBef>
                            <a:spcAft>
                              <a:spcPts val="0"/>
                            </a:spcAft>
                            <a:buSzPts val="1200"/>
                            <a:buFont typeface="Times New Roman"/>
                            <a:buNone/>
                            <a:tabLst>
                              <a:tab pos="668655" algn="l"/>
                            </a:tabLst>
                          </a:pPr>
                          <a:r>
                            <a:rPr lang="en-US" sz="1100" b="1" i="1" dirty="0" smtClean="0">
                              <a:effectLst/>
                              <a:latin typeface="Times New Roman" pitchFamily="18" charset="0"/>
                              <a:cs typeface="Times New Roman" pitchFamily="18" charset="0"/>
                            </a:rPr>
                            <a:t>b</a:t>
                          </a:r>
                          <a:r>
                            <a:rPr lang="ru-RU" sz="1100" b="1" i="1" baseline="-25000" dirty="0" smtClean="0">
                              <a:effectLst/>
                              <a:latin typeface="Times New Roman" pitchFamily="18" charset="0"/>
                              <a:cs typeface="Times New Roman" pitchFamily="18" charset="0"/>
                            </a:rPr>
                            <a:t>7</a:t>
                          </a:r>
                          <a:r>
                            <a:rPr lang="en-US" sz="1100" b="1" i="1"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общее количество обучающихся, выполнявших диагностическую работу.</a:t>
                          </a:r>
                        </a:p>
                        <a:p>
                          <a:pPr marL="0" marR="29845" lvl="0" indent="180975" algn="just">
                            <a:lnSpc>
                              <a:spcPct val="100000"/>
                            </a:lnSpc>
                            <a:spcBef>
                              <a:spcPts val="5"/>
                            </a:spcBef>
                            <a:spcAft>
                              <a:spcPts val="0"/>
                            </a:spcAft>
                            <a:buSzPts val="1200"/>
                            <a:buFont typeface="Times New Roman"/>
                            <a:buNone/>
                            <a:tabLst>
                              <a:tab pos="668655" algn="l"/>
                            </a:tabLst>
                          </a:pPr>
                          <a:r>
                            <a:rPr lang="ru-RU" sz="1100" kern="1200" dirty="0" smtClean="0">
                              <a:solidFill>
                                <a:schemeClr val="dk1"/>
                              </a:solidFill>
                              <a:effectLst/>
                              <a:latin typeface="Times New Roman" pitchFamily="18" charset="0"/>
                              <a:ea typeface="+mn-ea"/>
                              <a:cs typeface="Times New Roman" pitchFamily="18" charset="0"/>
                            </a:rPr>
                            <a:t>Полученное</a:t>
                          </a:r>
                          <a:r>
                            <a:rPr lang="ru-RU" sz="1100" kern="1200" baseline="0" dirty="0" smtClean="0">
                              <a:solidFill>
                                <a:schemeClr val="dk1"/>
                              </a:solidFill>
                              <a:effectLst/>
                              <a:latin typeface="Times New Roman" pitchFamily="18" charset="0"/>
                              <a:ea typeface="+mn-ea"/>
                              <a:cs typeface="Times New Roman" pitchFamily="18" charset="0"/>
                            </a:rPr>
                            <a:t> значение округляется до целого числа.</a:t>
                          </a:r>
                          <a:endParaRPr lang="ru-RU" sz="1100" kern="1200" dirty="0">
                            <a:solidFill>
                              <a:schemeClr val="dk1"/>
                            </a:solidFill>
                            <a:effectLst/>
                            <a:latin typeface="Times New Roman" pitchFamily="18" charset="0"/>
                            <a:ea typeface="+mn-ea"/>
                            <a:cs typeface="Times New Roman" pitchFamily="18" charset="0"/>
                          </a:endParaRPr>
                        </a:p>
                        <a:p>
                          <a:pPr marL="39688" indent="228600" algn="just">
                            <a:lnSpc>
                              <a:spcPct val="100000"/>
                            </a:lnSpc>
                            <a:spcAft>
                              <a:spcPts val="0"/>
                            </a:spcAft>
                          </a:pPr>
                          <a:endParaRPr lang="ru-RU" sz="1100" kern="1200" dirty="0" smtClean="0">
                            <a:solidFill>
                              <a:schemeClr val="dk1"/>
                            </a:solidFill>
                            <a:effectLst/>
                            <a:latin typeface="Times New Roman" pitchFamily="18" charset="0"/>
                            <a:ea typeface="+mn-ea"/>
                            <a:cs typeface="Times New Roman" pitchFamily="18" charset="0"/>
                          </a:endParaRPr>
                        </a:p>
                        <a:p>
                          <a:pPr marL="39688" indent="228600" algn="just">
                            <a:lnSpc>
                              <a:spcPct val="100000"/>
                            </a:lnSpc>
                            <a:spcAft>
                              <a:spcPts val="0"/>
                            </a:spcAft>
                          </a:pP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algn="ctr">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результаты диагностической работы</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В случае проведения диагностической работы с выездом в организацию диагностическая работа проводится в присутствии должностного лица ОИВ, осуществляющего функции по контролю и надзору в сфере образования, и (или) экспертов.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Для диагностики образовательных результатов обучающихся применяются тестовые задания разного типа и уровня сложности, расчетные задачи, примеры, задания с развернутым ответом, тексты для проведения диктанта и др.</a:t>
                          </a:r>
                        </a:p>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Содержание диагностической работы формируется по материалам, ФИСОКО. Оценочные материалы для проведения диагностической работы должны соответствовать требованиям ФГОС.</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может проводиться с применением ДОТ.</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Учебные предметы и учебные классы определяются методом случайной выборки.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Оценочные материалы диагностической работы направляются должностному лицу ОИВ, и (или) экспертам в электронном виде с предоставлением «ключей» к заданиям из ФИСОКО.</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Объем заданий</a:t>
                          </a:r>
                          <a:r>
                            <a:rPr lang="ru-RU" sz="1100" kern="1200" baseline="0" dirty="0" smtClean="0">
                              <a:solidFill>
                                <a:schemeClr val="dk1"/>
                              </a:solidFill>
                              <a:effectLst/>
                              <a:latin typeface="Times New Roman" pitchFamily="18" charset="0"/>
                              <a:ea typeface="+mn-ea"/>
                              <a:cs typeface="Times New Roman" pitchFamily="18" charset="0"/>
                            </a:rPr>
                            <a:t> </a:t>
                          </a:r>
                          <a:r>
                            <a:rPr lang="ru-RU" sz="1100" kern="1200" dirty="0" smtClean="0">
                              <a:solidFill>
                                <a:schemeClr val="dk1"/>
                              </a:solidFill>
                              <a:effectLst/>
                              <a:latin typeface="Times New Roman" pitchFamily="18" charset="0"/>
                              <a:ea typeface="+mn-ea"/>
                              <a:cs typeface="Times New Roman" pitchFamily="18" charset="0"/>
                            </a:rPr>
                            <a:t>диагностической работы, устанавливается исходя их предельного расчетного времени выполнения диагностической работы не более 2-х академических часов.</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Общее количество заданий диагностической работы составляет не более 20 заданий.</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Численность обучающихся, участвующих в выполнении диагностической работы, должна составлять не менее </a:t>
                          </a:r>
                          <a:r>
                            <a:rPr lang="ru-RU" sz="1100" u="sng" kern="1200" dirty="0" smtClean="0">
                              <a:solidFill>
                                <a:schemeClr val="dk1"/>
                              </a:solidFill>
                              <a:effectLst/>
                              <a:latin typeface="Times New Roman" pitchFamily="18" charset="0"/>
                              <a:ea typeface="+mn-ea"/>
                              <a:cs typeface="Times New Roman" pitchFamily="18" charset="0"/>
                            </a:rPr>
                            <a:t>70% </a:t>
                          </a:r>
                          <a:r>
                            <a:rPr lang="ru-RU" sz="1100" kern="1200" dirty="0" smtClean="0">
                              <a:solidFill>
                                <a:schemeClr val="dk1"/>
                              </a:solidFill>
                              <a:effectLst/>
                              <a:latin typeface="Times New Roman" pitchFamily="18" charset="0"/>
                              <a:ea typeface="+mn-ea"/>
                              <a:cs typeface="Times New Roman" pitchFamily="18" charset="0"/>
                            </a:rPr>
                            <a:t>обучающихся от списочного состава учебных классов, участвующих в диагностической работе.</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в I полугодии проводится по оценочным материалам предыдущего года обучения; во II полугодии проводится по оценочным материалам текущего года обучения.</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 филиалов у организации оценочные процедуры проводятся отдельно по каждому филиалу. ОО обеспечивает видео </a:t>
                          </a:r>
                          <a:r>
                            <a:rPr lang="ru-RU" sz="1100" kern="1200" smtClean="0">
                              <a:solidFill>
                                <a:schemeClr val="dk1"/>
                              </a:solidFill>
                              <a:effectLst/>
                              <a:latin typeface="Times New Roman" pitchFamily="18" charset="0"/>
                              <a:ea typeface="+mn-ea"/>
                              <a:cs typeface="Times New Roman" pitchFamily="18" charset="0"/>
                            </a:rPr>
                            <a:t>фиксацию проведения диагностической работы.</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a16="http://schemas.microsoft.com/office/drawing/2014/main" xmlns="" val="3403524466"/>
                      </a:ext>
                    </a:extLst>
                  </a:tr>
                  <a:tr h="1752195">
                    <a:tc vMerge="1">
                      <a:txBody>
                        <a:bodyPr/>
                        <a:lstStyle/>
                        <a:p>
                          <a:endParaRPr lang="ru-RU"/>
                        </a:p>
                      </a:txBody>
                      <a:tcPr/>
                    </a:tc>
                    <a:tc>
                      <a:txBody>
                        <a:bodyPr/>
                        <a:lstStyle/>
                        <a:p>
                          <a:pPr algn="ctr">
                            <a:lnSpc>
                              <a:spcPct val="100000"/>
                            </a:lnSpc>
                            <a:spcAft>
                              <a:spcPts val="0"/>
                            </a:spcAft>
                          </a:pPr>
                          <a:r>
                            <a:rPr lang="ru-RU" sz="1100" b="1">
                              <a:effectLst/>
                              <a:latin typeface="Times New Roman"/>
                              <a:ea typeface="Times New Roman"/>
                              <a:cs typeface="Times New Roman"/>
                            </a:rPr>
                            <a:t>51% - 69%</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5</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412358305"/>
                      </a:ext>
                    </a:extLst>
                  </a:tr>
                  <a:tr h="2088232">
                    <a:tc vMerge="1">
                      <a:txBody>
                        <a:bodyPr/>
                        <a:lstStyle/>
                        <a:p>
                          <a:pPr algn="ctr">
                            <a:lnSpc>
                              <a:spcPct val="115000"/>
                            </a:lnSpc>
                            <a:spcAft>
                              <a:spcPts val="0"/>
                            </a:spcAft>
                          </a:pPr>
                          <a:endParaRPr lang="ru-RU" sz="1000" b="1" kern="1200" baseline="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a:effectLst/>
                              <a:latin typeface="Times New Roman"/>
                              <a:ea typeface="Times New Roman"/>
                              <a:cs typeface="Times New Roman"/>
                            </a:rPr>
                            <a:t>Менее 51%</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just">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indent="457200" algn="ctr">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3147328414"/>
                  </p:ext>
                </p:extLst>
              </p:nvPr>
            </p:nvGraphicFramePr>
            <p:xfrm>
              <a:off x="259782" y="1052736"/>
              <a:ext cx="11812880" cy="5699760"/>
            </p:xfrm>
            <a:graphic>
              <a:graphicData uri="http://schemas.openxmlformats.org/drawingml/2006/table">
                <a:tbl>
                  <a:tblPr firstRow="1" firstCol="1" bandRow="1">
                    <a:tableStyleId>{5C22544A-7EE6-4342-B048-85BDC9FD1C3A}</a:tableStyleId>
                  </a:tblPr>
                  <a:tblGrid>
                    <a:gridCol w="1363961">
                      <a:extLst>
                        <a:ext uri="{9D8B030D-6E8A-4147-A177-3AD203B41FA5}">
                          <a16:colId xmlns="" xmlns:a16="http://schemas.microsoft.com/office/drawing/2014/main" xmlns:a14="http://schemas.microsoft.com/office/drawing/2010/main" val="2678026584"/>
                        </a:ext>
                      </a:extLst>
                    </a:gridCol>
                    <a:gridCol w="1242179">
                      <a:extLst>
                        <a:ext uri="{9D8B030D-6E8A-4147-A177-3AD203B41FA5}">
                          <a16:colId xmlns="" xmlns:a16="http://schemas.microsoft.com/office/drawing/2014/main" xmlns:a14="http://schemas.microsoft.com/office/drawing/2010/main" val="813980384"/>
                        </a:ext>
                      </a:extLst>
                    </a:gridCol>
                    <a:gridCol w="803763">
                      <a:extLst>
                        <a:ext uri="{9D8B030D-6E8A-4147-A177-3AD203B41FA5}">
                          <a16:colId xmlns="" xmlns:a16="http://schemas.microsoft.com/office/drawing/2014/main" xmlns:a14="http://schemas.microsoft.com/office/drawing/2010/main" val="3341444809"/>
                        </a:ext>
                      </a:extLst>
                    </a:gridCol>
                    <a:gridCol w="2070299">
                      <a:extLst>
                        <a:ext uri="{9D8B030D-6E8A-4147-A177-3AD203B41FA5}">
                          <a16:colId xmlns="" xmlns:a16="http://schemas.microsoft.com/office/drawing/2014/main" xmlns:a14="http://schemas.microsoft.com/office/drawing/2010/main" val="3747945003"/>
                        </a:ext>
                      </a:extLst>
                    </a:gridCol>
                    <a:gridCol w="1242179">
                      <a:extLst>
                        <a:ext uri="{9D8B030D-6E8A-4147-A177-3AD203B41FA5}">
                          <a16:colId xmlns="" xmlns:a16="http://schemas.microsoft.com/office/drawing/2014/main" xmlns:a14="http://schemas.microsoft.com/office/drawing/2010/main" val="3968084723"/>
                        </a:ext>
                      </a:extLst>
                    </a:gridCol>
                    <a:gridCol w="5090499"/>
                  </a:tblGrid>
                  <a:tr h="67056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a:t>
                          </a:r>
                          <a:r>
                            <a:rPr lang="ru-RU" sz="1100" b="0" dirty="0">
                              <a:solidFill>
                                <a:schemeClr val="tx1"/>
                              </a:solidFill>
                              <a:effectLst/>
                              <a:latin typeface="Times New Roman" pitchFamily="18" charset="0"/>
                              <a:cs typeface="Times New Roman" pitchFamily="18" charset="0"/>
                            </a:rPr>
                            <a:t>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 xmlns:a16="http://schemas.microsoft.com/office/drawing/2014/main" xmlns:a14="http://schemas.microsoft.com/office/drawing/2010/main" val="321709478"/>
                      </a:ext>
                    </a:extLst>
                  </a:tr>
                  <a:tr h="1105637">
                    <a:tc rowSpan="3">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выполнивших</a:t>
                          </a:r>
                        </a:p>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 60% и более заданий диагностической работы в ходе оценивания достижения обучающимися результатов обучения по ОП, в общем количестве обучающихся, выполнявших диагностическую работу </a:t>
                          </a:r>
                        </a:p>
                        <a:p>
                          <a:pPr algn="ctr">
                            <a:lnSpc>
                              <a:spcPct val="100000"/>
                            </a:lnSpc>
                            <a:spcAft>
                              <a:spcPts val="0"/>
                            </a:spcAft>
                          </a:pPr>
                          <a:r>
                            <a:rPr lang="ru-RU" sz="1100" b="0" i="1" kern="1200" dirty="0" smtClean="0">
                              <a:solidFill>
                                <a:srgbClr val="FF0000"/>
                              </a:solidFill>
                              <a:effectLst/>
                              <a:latin typeface="Times New Roman" pitchFamily="18" charset="0"/>
                              <a:ea typeface="+mn-ea"/>
                              <a:cs typeface="Times New Roman" pitchFamily="18" charset="0"/>
                            </a:rPr>
                            <a:t>(не применяется при отсутствии контингента обучающихся) </a:t>
                          </a:r>
                          <a:r>
                            <a:rPr lang="ru-RU" sz="1100" b="0" i="1" kern="1200" dirty="0" smtClean="0">
                              <a:solidFill>
                                <a:schemeClr val="tx1"/>
                              </a:solidFill>
                              <a:effectLst/>
                              <a:latin typeface="Times New Roman" pitchFamily="18" charset="0"/>
                              <a:ea typeface="+mn-ea"/>
                              <a:cs typeface="Times New Roman" pitchFamily="18" charset="0"/>
                            </a:rPr>
                            <a:t>- </a:t>
                          </a:r>
                        </a:p>
                        <a:p>
                          <a:pPr algn="ctr">
                            <a:lnSpc>
                              <a:spcPct val="100000"/>
                            </a:lnSpc>
                            <a:spcAft>
                              <a:spcPts val="0"/>
                            </a:spcAft>
                          </a:pPr>
                          <a:r>
                            <a:rPr lang="ru-RU" sz="1100" b="1" kern="1200" dirty="0" smtClean="0">
                              <a:solidFill>
                                <a:schemeClr val="dk1"/>
                              </a:solidFill>
                              <a:effectLst/>
                              <a:latin typeface="Times New Roman" pitchFamily="18" charset="0"/>
                              <a:ea typeface="+mn-ea"/>
                              <a:cs typeface="Times New Roman" pitchFamily="18" charset="0"/>
                            </a:rPr>
                            <a:t> АП</a:t>
                          </a:r>
                          <a:r>
                            <a:rPr lang="ru-RU" sz="1100" b="1" kern="1200" baseline="-25000" dirty="0" smtClean="0">
                              <a:solidFill>
                                <a:schemeClr val="dk1"/>
                              </a:solidFill>
                              <a:effectLst/>
                              <a:latin typeface="Times New Roman" pitchFamily="18" charset="0"/>
                              <a:ea typeface="+mn-ea"/>
                              <a:cs typeface="Times New Roman" pitchFamily="18" charset="0"/>
                            </a:rPr>
                            <a:t>7</a:t>
                          </a: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70% и более</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10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endParaRPr lang="ru-RU"/>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blipFill rotWithShape="1">
                          <a:blip r:embed="rId2"/>
                          <a:stretch>
                            <a:fillRect l="-164706" t="-14303" r="-305588" b="-1818"/>
                          </a:stretch>
                        </a:blipFill>
                      </a:tcPr>
                    </a:tc>
                    <a:tc rowSpan="3">
                      <a:txBody>
                        <a:bodyPr/>
                        <a:lstStyle/>
                        <a:p>
                          <a:pPr algn="ctr">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результаты диагностической работы</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В случае проведения диагностической работы с выездом в организацию диагностическая работа проводится в присутствии должностного лица ОИВ, осуществляющего функции по контролю и надзору в сфере образования, и (или) экспертов.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Для диагностики образовательных результатов обучающихся применяются тестовые задания разного типа и уровня сложности, расчетные задачи, примеры, задания с развернутым ответом, тексты для проведения диктанта и др.</a:t>
                          </a:r>
                        </a:p>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Содержание диагностической работы формируется по материалам, ФИСОКО. Оценочные материалы для проведения диагностической работы должны соответствовать требованиям ФГОС.</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может проводиться с применением ДОТ.</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Учебные предметы и учебные классы определяются методом случайной выборки.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Оценочные материалы диагностической работы направляются должностному лицу ОИВ, и (или) экспертам в электронном виде с предоставлением «ключей» к заданиям из ФИСОКО.</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Объем заданий</a:t>
                          </a:r>
                          <a:r>
                            <a:rPr lang="ru-RU" sz="1100" kern="1200" baseline="0" dirty="0" smtClean="0">
                              <a:solidFill>
                                <a:schemeClr val="dk1"/>
                              </a:solidFill>
                              <a:effectLst/>
                              <a:latin typeface="Times New Roman" pitchFamily="18" charset="0"/>
                              <a:ea typeface="+mn-ea"/>
                              <a:cs typeface="Times New Roman" pitchFamily="18" charset="0"/>
                            </a:rPr>
                            <a:t> </a:t>
                          </a:r>
                          <a:r>
                            <a:rPr lang="ru-RU" sz="1100" kern="1200" dirty="0" smtClean="0">
                              <a:solidFill>
                                <a:schemeClr val="dk1"/>
                              </a:solidFill>
                              <a:effectLst/>
                              <a:latin typeface="Times New Roman" pitchFamily="18" charset="0"/>
                              <a:ea typeface="+mn-ea"/>
                              <a:cs typeface="Times New Roman" pitchFamily="18" charset="0"/>
                            </a:rPr>
                            <a:t>диагностической работы, устанавливается исходя их предельного расчетного времени выполнения диагностической работы не более 2-х академических часов.</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Общее количество заданий диагностической работы составляет не более 20 заданий.</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Численность обучающихся, участвующих в выполнении диагностической работы, должна составлять не менее </a:t>
                          </a:r>
                          <a:r>
                            <a:rPr lang="ru-RU" sz="1100" u="sng" kern="1200" dirty="0" smtClean="0">
                              <a:solidFill>
                                <a:schemeClr val="dk1"/>
                              </a:solidFill>
                              <a:effectLst/>
                              <a:latin typeface="Times New Roman" pitchFamily="18" charset="0"/>
                              <a:ea typeface="+mn-ea"/>
                              <a:cs typeface="Times New Roman" pitchFamily="18" charset="0"/>
                            </a:rPr>
                            <a:t>70% </a:t>
                          </a:r>
                          <a:r>
                            <a:rPr lang="ru-RU" sz="1100" kern="1200" dirty="0" smtClean="0">
                              <a:solidFill>
                                <a:schemeClr val="dk1"/>
                              </a:solidFill>
                              <a:effectLst/>
                              <a:latin typeface="Times New Roman" pitchFamily="18" charset="0"/>
                              <a:ea typeface="+mn-ea"/>
                              <a:cs typeface="Times New Roman" pitchFamily="18" charset="0"/>
                            </a:rPr>
                            <a:t>обучающихся от списочного состава учебных классов, участвующих в диагностической работе.</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в I полугодии проводится по оценочным материалам предыдущего года обучения; во II полугодии проводится по оценочным материалам текущего года обучения.</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 филиалов у организации оценочные процедуры проводятся отдельно по каждому филиалу</a:t>
                          </a:r>
                          <a:r>
                            <a:rPr lang="ru-RU" sz="1100" kern="1200" dirty="0" smtClean="0">
                              <a:solidFill>
                                <a:schemeClr val="dk1"/>
                              </a:solidFill>
                              <a:effectLst/>
                              <a:latin typeface="Times New Roman" pitchFamily="18" charset="0"/>
                              <a:ea typeface="+mn-ea"/>
                              <a:cs typeface="Times New Roman" pitchFamily="18" charset="0"/>
                            </a:rPr>
                            <a:t>. ОО обеспечивает видео </a:t>
                          </a:r>
                          <a:r>
                            <a:rPr lang="ru-RU" sz="1100" kern="1200" smtClean="0">
                              <a:solidFill>
                                <a:schemeClr val="dk1"/>
                              </a:solidFill>
                              <a:effectLst/>
                              <a:latin typeface="Times New Roman" pitchFamily="18" charset="0"/>
                              <a:ea typeface="+mn-ea"/>
                              <a:cs typeface="Times New Roman" pitchFamily="18" charset="0"/>
                            </a:rPr>
                            <a:t>фиксацию проведения диагностической работы.</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 xmlns:a16="http://schemas.microsoft.com/office/drawing/2014/main" xmlns:a14="http://schemas.microsoft.com/office/drawing/2010/main" val="3403524466"/>
                      </a:ext>
                    </a:extLst>
                  </a:tr>
                  <a:tr h="1752195">
                    <a:tc vMerge="1">
                      <a:txBody>
                        <a:bodyPr/>
                        <a:lstStyle/>
                        <a:p>
                          <a:endParaRPr lang="ru-RU"/>
                        </a:p>
                      </a:txBody>
                      <a:tcPr/>
                    </a:tc>
                    <a:tc>
                      <a:txBody>
                        <a:bodyPr/>
                        <a:lstStyle/>
                        <a:p>
                          <a:pPr algn="ctr">
                            <a:lnSpc>
                              <a:spcPct val="100000"/>
                            </a:lnSpc>
                            <a:spcAft>
                              <a:spcPts val="0"/>
                            </a:spcAft>
                          </a:pPr>
                          <a:r>
                            <a:rPr lang="ru-RU" sz="1100" b="1">
                              <a:effectLst/>
                              <a:latin typeface="Times New Roman"/>
                              <a:ea typeface="Times New Roman"/>
                              <a:cs typeface="Times New Roman"/>
                            </a:rPr>
                            <a:t>51% - 69%</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5</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2412358305"/>
                      </a:ext>
                    </a:extLst>
                  </a:tr>
                  <a:tr h="2171368">
                    <a:tc vMerge="1">
                      <a:txBody>
                        <a:bodyPr/>
                        <a:lstStyle/>
                        <a:p>
                          <a:pPr algn="ctr">
                            <a:lnSpc>
                              <a:spcPct val="115000"/>
                            </a:lnSpc>
                            <a:spcAft>
                              <a:spcPts val="0"/>
                            </a:spcAft>
                          </a:pPr>
                          <a:endParaRPr lang="ru-RU" sz="1000" b="1" kern="1200" baseline="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a:effectLst/>
                              <a:latin typeface="Times New Roman"/>
                              <a:ea typeface="Times New Roman"/>
                              <a:cs typeface="Times New Roman"/>
                            </a:rPr>
                            <a:t>Менее 51%</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just">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indent="457200" algn="ctr">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Fallback>
      </mc:AlternateContent>
      <p:sp>
        <p:nvSpPr>
          <p:cNvPr id="5" name="Прямоугольник 23"/>
          <p:cNvSpPr/>
          <p:nvPr/>
        </p:nvSpPr>
        <p:spPr bwMode="auto">
          <a:xfrm>
            <a:off x="2279576" y="94597"/>
            <a:ext cx="9865096"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 </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20580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smtClean="0">
                <a:solidFill>
                  <a:schemeClr val="bg1"/>
                </a:solidFill>
                <a:latin typeface="Arial" pitchFamily="34" charset="0"/>
                <a:cs typeface="Arial" pitchFamily="34" charset="0"/>
              </a:rPr>
              <a:t>Реестры</a:t>
            </a:r>
            <a:r>
              <a:rPr lang="ru-RU" sz="2800" b="1" baseline="-25000" dirty="0" smtClean="0">
                <a:solidFill>
                  <a:schemeClr val="bg1"/>
                </a:solidFill>
                <a:latin typeface="Arial" pitchFamily="34" charset="0"/>
                <a:cs typeface="Arial" pitchFamily="34" charset="0"/>
              </a:rPr>
              <a:t>  </a:t>
            </a:r>
          </a:p>
        </p:txBody>
      </p:sp>
      <p:pic>
        <p:nvPicPr>
          <p:cNvPr id="1026" name="Picture 2" descr="http://qrcoder.ru/code/?https%3A%2F%2Fobrnadzor.gov.ru%2Fgosudarstvennye-uslugi-i-funkczii%2Fgosudarstvennye-uslugi%2Fliczenzirovanie-obrazovatelnoj-deyatelnosti%2Fsvodnyj-reestr-liczenzij%2F&amp;4&a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32" y="1628800"/>
            <a:ext cx="21717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qrcoder.ru/code/?https%3A%2F%2Fislod.obrnadzor.gov.ru%2Faccredreestr%2F&amp;4&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23" y="4077072"/>
            <a:ext cx="2198709" cy="2198709"/>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908755" y="2553251"/>
            <a:ext cx="8940909" cy="461665"/>
          </a:xfrm>
          <a:prstGeom prst="rect">
            <a:avLst/>
          </a:prstGeom>
        </p:spPr>
        <p:txBody>
          <a:bodyPr wrap="none">
            <a:spAutoFit/>
          </a:bodyPr>
          <a:lstStyle/>
          <a:p>
            <a:r>
              <a:rPr lang="ru-RU" sz="2400" dirty="0">
                <a:latin typeface="Times New Roman" panose="02020603050405020304" pitchFamily="18" charset="0"/>
                <a:cs typeface="Times New Roman" panose="02020603050405020304" pitchFamily="18" charset="0"/>
              </a:rPr>
              <a:t>Реестр </a:t>
            </a:r>
            <a:r>
              <a:rPr lang="ru-RU" sz="2400" dirty="0" smtClean="0">
                <a:latin typeface="Times New Roman" panose="02020603050405020304" pitchFamily="18" charset="0"/>
                <a:cs typeface="Times New Roman" panose="02020603050405020304" pitchFamily="18" charset="0"/>
              </a:rPr>
              <a:t>лицензий на осуществление образовательной деятельности</a:t>
            </a:r>
            <a:endParaRPr lang="ru-RU" sz="24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927649" y="4576261"/>
            <a:ext cx="8791518" cy="120032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Реестр организаций, осуществляющих образовательную деятельность по имеющим государственную аккредитацию образовательным программам</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690" y="147468"/>
            <a:ext cx="1656184" cy="124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5136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10"/>
          <p:cNvSpPr txBox="1">
            <a:spLocks/>
          </p:cNvSpPr>
          <p:nvPr/>
        </p:nvSpPr>
        <p:spPr>
          <a:xfrm>
            <a:off x="749407" y="1440209"/>
            <a:ext cx="11084073" cy="3347273"/>
          </a:xfrm>
          <a:prstGeom prst="rect">
            <a:avLst/>
          </a:prstGeom>
        </p:spPr>
        <p:txBody>
          <a:bodyPr wrap="square" lIns="117192" tIns="58598" rIns="117192" bIns="58598" spcCol="0" anchor="ctr">
            <a:normAutofit/>
          </a:bodyPr>
          <a:lstStyle/>
          <a:p>
            <a:pPr marL="439475" indent="-439475" algn="ctr" latinLnBrk="1">
              <a:defRPr/>
            </a:pPr>
            <a:r>
              <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Подготовка документов </a:t>
            </a:r>
          </a:p>
          <a:p>
            <a:pPr marL="439475" indent="-439475" algn="ctr" latinLnBrk="1">
              <a:defRPr/>
            </a:pPr>
            <a:r>
              <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рамках проведения </a:t>
            </a:r>
          </a:p>
          <a:p>
            <a:pPr marL="439475" indent="-439475" algn="ctr" latinLnBrk="1">
              <a:defRPr/>
            </a:pPr>
            <a:r>
              <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a:t>
            </a:r>
            <a:r>
              <a:rPr lang="ru-RU" sz="4800"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осударственной аккредитации</a:t>
            </a:r>
            <a:endPar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14"/>
          <p:cNvSpPr txBox="1">
            <a:spLocks noChangeArrowheads="1"/>
          </p:cNvSpPr>
          <p:nvPr/>
        </p:nvSpPr>
        <p:spPr bwMode="auto">
          <a:xfrm>
            <a:off x="1499872" y="4904068"/>
            <a:ext cx="9753717" cy="144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192" tIns="58598" rIns="117192" bIns="58598"/>
          <a:lstStyle>
            <a:lvl1pPr marL="342900" indent="-342900" defTabSz="685800">
              <a:defRPr>
                <a:solidFill>
                  <a:schemeClr val="tx1"/>
                </a:solidFill>
                <a:latin typeface="Arial" pitchFamily="34" charset="0"/>
              </a:defRPr>
            </a:lvl1pPr>
            <a:lvl2pPr marL="342900" indent="-342900" defTabSz="685800">
              <a:defRPr>
                <a:solidFill>
                  <a:schemeClr val="tx1"/>
                </a:solidFill>
                <a:latin typeface="Arial" pitchFamily="34" charset="0"/>
              </a:defRPr>
            </a:lvl2pPr>
            <a:lvl3pPr marL="1143000" indent="-228600" defTabSz="685800">
              <a:defRPr>
                <a:solidFill>
                  <a:schemeClr val="tx1"/>
                </a:solidFill>
                <a:latin typeface="Arial" pitchFamily="34" charset="0"/>
              </a:defRPr>
            </a:lvl3pPr>
            <a:lvl4pPr marL="1600200" indent="-228600" defTabSz="685800">
              <a:defRPr>
                <a:solidFill>
                  <a:schemeClr val="tx1"/>
                </a:solidFill>
                <a:latin typeface="Arial" pitchFamily="34" charset="0"/>
              </a:defRPr>
            </a:lvl4pPr>
            <a:lvl5pPr marL="2057400" indent="-228600" defTabSz="685800">
              <a:defRPr>
                <a:solidFill>
                  <a:schemeClr val="tx1"/>
                </a:solidFill>
                <a:latin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defRPr>
            </a:lvl9pPr>
          </a:lstStyle>
          <a:p>
            <a:pPr lvl="1" algn="ctr" eaLnBrk="1" latinLnBrk="1" hangingPunct="1"/>
            <a:endParaRPr lang="ru-RU" altLang="ru-RU" dirty="0">
              <a:latin typeface="+mn-lt"/>
              <a:cs typeface="Times New Roman" pitchFamily="18" charset="0"/>
            </a:endParaRPr>
          </a:p>
        </p:txBody>
      </p:sp>
      <p:pic>
        <p:nvPicPr>
          <p:cNvPr id="10" name="Рисунок 9"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2958546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10"/>
          <p:cNvSpPr txBox="1">
            <a:spLocks/>
          </p:cNvSpPr>
          <p:nvPr/>
        </p:nvSpPr>
        <p:spPr>
          <a:xfrm>
            <a:off x="2063552" y="3717032"/>
            <a:ext cx="7362817" cy="1124695"/>
          </a:xfrm>
          <a:prstGeom prst="rect">
            <a:avLst/>
          </a:prstGeom>
        </p:spPr>
        <p:txBody>
          <a:bodyPr wrap="square" lIns="117192" tIns="58598" rIns="117192" bIns="58598" spcCol="0" anchor="ctr">
            <a:normAutofit/>
          </a:bodyPr>
          <a:lstStyle/>
          <a:p>
            <a:pPr marL="439475" indent="-439475" algn="ctr" latinLnBrk="1">
              <a:defRPr/>
            </a:pPr>
            <a:r>
              <a:rPr lang="en-US"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https://rcmo.ru/</a:t>
            </a:r>
            <a:endPar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19" t="7108" r="19850" b="77447"/>
          <a:stretch/>
        </p:blipFill>
        <p:spPr bwMode="auto">
          <a:xfrm>
            <a:off x="833183" y="1556792"/>
            <a:ext cx="10740790" cy="158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Рисунок 8" descr="Нижн_колонт"/>
          <p:cNvPicPr/>
          <p:nvPr/>
        </p:nvPicPr>
        <p:blipFill>
          <a:blip r:embed="rId3"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788189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890" y="1119643"/>
            <a:ext cx="8695598" cy="5389018"/>
          </a:xfrm>
          <a:prstGeom prst="rect">
            <a:avLst/>
          </a:prstGeom>
        </p:spPr>
      </p:pic>
      <p:sp>
        <p:nvSpPr>
          <p:cNvPr id="6" name="Прямоугольник 5"/>
          <p:cNvSpPr/>
          <p:nvPr/>
        </p:nvSpPr>
        <p:spPr>
          <a:xfrm>
            <a:off x="1127448" y="5157192"/>
            <a:ext cx="9486818" cy="1631216"/>
          </a:xfrm>
          <a:prstGeom prst="rect">
            <a:avLst/>
          </a:prstGeom>
          <a:solidFill>
            <a:schemeClr val="bg1"/>
          </a:solidFill>
        </p:spPr>
        <p:txBody>
          <a:bodyPr wrap="square">
            <a:spAutoFit/>
          </a:bodyPr>
          <a:lstStyle/>
          <a:p>
            <a:pPr algn="ctr">
              <a:lnSpc>
                <a:spcPct val="100000"/>
              </a:lnSpc>
              <a:spcBef>
                <a:spcPct val="0"/>
              </a:spcBef>
              <a:buFontTx/>
              <a:buNone/>
            </a:pPr>
            <a:endParaRPr lang="ru-RU" altLang="ru-RU" sz="2000" b="1" dirty="0" smtClean="0">
              <a:solidFill>
                <a:srgbClr val="FF0000"/>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ru-RU" altLang="ru-RU" sz="2000" b="1" dirty="0" smtClean="0">
                <a:solidFill>
                  <a:srgbClr val="FF0000"/>
                </a:solidFill>
                <a:latin typeface="Times New Roman" panose="02020603050405020304" pitchFamily="18" charset="0"/>
                <a:cs typeface="Times New Roman" panose="02020603050405020304" pitchFamily="18" charset="0"/>
              </a:rPr>
              <a:t>Формы </a:t>
            </a:r>
            <a:r>
              <a:rPr lang="ru-RU" altLang="ru-RU" sz="2000" b="1" dirty="0">
                <a:solidFill>
                  <a:srgbClr val="FF0000"/>
                </a:solidFill>
                <a:latin typeface="Times New Roman" panose="02020603050405020304" pitchFamily="18" charset="0"/>
                <a:cs typeface="Times New Roman" panose="02020603050405020304" pitchFamily="18" charset="0"/>
              </a:rPr>
              <a:t>документов, необходимых для получения услуги по государственной аккредитации образовательной деятельности, размещены на сайте  РЦМО в разделе «Аккредитация», подразделе «Подача документов</a:t>
            </a:r>
            <a:r>
              <a:rPr lang="ru-RU" altLang="ru-RU" sz="2000" b="1" dirty="0" smtClean="0">
                <a:solidFill>
                  <a:srgbClr val="FF0000"/>
                </a:solidFill>
                <a:latin typeface="Times New Roman" panose="02020603050405020304" pitchFamily="18" charset="0"/>
                <a:cs typeface="Times New Roman" panose="02020603050405020304" pitchFamily="18" charset="0"/>
              </a:rPr>
              <a:t>».</a:t>
            </a:r>
          </a:p>
          <a:p>
            <a:pPr algn="ctr">
              <a:lnSpc>
                <a:spcPct val="100000"/>
              </a:lnSpc>
              <a:spcBef>
                <a:spcPct val="0"/>
              </a:spcBef>
              <a:buFontTx/>
              <a:buNone/>
            </a:pPr>
            <a:endParaRPr lang="ru-RU" altLang="ru-RU" sz="20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791744" y="2924944"/>
            <a:ext cx="151216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5423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eva\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555" y="1396507"/>
            <a:ext cx="9752657" cy="5210473"/>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низ 2"/>
          <p:cNvSpPr/>
          <p:nvPr/>
        </p:nvSpPr>
        <p:spPr>
          <a:xfrm>
            <a:off x="1584906" y="3429000"/>
            <a:ext cx="504056" cy="2952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Нижн_колонт"/>
          <p:cNvPicPr/>
          <p:nvPr/>
        </p:nvPicPr>
        <p:blipFill>
          <a:blip r:embed="rId3"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756006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46" t="4390" r="23822" b="13027"/>
          <a:stretch/>
        </p:blipFill>
        <p:spPr bwMode="auto">
          <a:xfrm>
            <a:off x="8184232" y="1484383"/>
            <a:ext cx="805624" cy="116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2329" y="1628800"/>
            <a:ext cx="595053" cy="58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312" t="33704" r="36771" b="16852"/>
          <a:stretch/>
        </p:blipFill>
        <p:spPr bwMode="auto">
          <a:xfrm>
            <a:off x="263353" y="2211059"/>
            <a:ext cx="6584866" cy="316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631423" y="2980713"/>
            <a:ext cx="5400600" cy="3046988"/>
          </a:xfrm>
          <a:prstGeom prst="rect">
            <a:avLst/>
          </a:prstGeom>
          <a:noFill/>
        </p:spPr>
        <p:txBody>
          <a:bodyPr wrap="square" rtlCol="0">
            <a:spAutoFit/>
          </a:bodyPr>
          <a:lstStyle/>
          <a:p>
            <a:pPr marL="457200" indent="-457200">
              <a:buFont typeface="Arial" panose="020B0604020202020204" pitchFamily="34" charset="0"/>
              <a:buChar char="•"/>
            </a:pPr>
            <a:r>
              <a:rPr lang="ru-RU" sz="2400" dirty="0" smtClean="0"/>
              <a:t>Заявление</a:t>
            </a:r>
          </a:p>
          <a:p>
            <a:pPr marL="457200" indent="-457200">
              <a:buFont typeface="Arial" panose="020B0604020202020204" pitchFamily="34" charset="0"/>
              <a:buChar char="•"/>
            </a:pPr>
            <a:r>
              <a:rPr lang="ru-RU" sz="2400" dirty="0"/>
              <a:t>Требования к заполнению и оформлению </a:t>
            </a:r>
            <a:r>
              <a:rPr lang="ru-RU" sz="2400" dirty="0" smtClean="0"/>
              <a:t>заявления</a:t>
            </a:r>
          </a:p>
          <a:p>
            <a:pPr marL="457200" indent="-457200">
              <a:buFont typeface="Arial" panose="020B0604020202020204" pitchFamily="34" charset="0"/>
              <a:buChar char="•"/>
            </a:pPr>
            <a:r>
              <a:rPr lang="ru-RU" sz="2400" dirty="0"/>
              <a:t>Сведения об ООП </a:t>
            </a:r>
            <a:endParaRPr lang="ru-RU" sz="2400" dirty="0" smtClean="0"/>
          </a:p>
          <a:p>
            <a:pPr marL="457200" indent="-457200">
              <a:buFont typeface="Arial" panose="020B0604020202020204" pitchFamily="34" charset="0"/>
              <a:buChar char="•"/>
            </a:pPr>
            <a:r>
              <a:rPr lang="ru-RU" sz="2400" dirty="0" smtClean="0"/>
              <a:t>Требования </a:t>
            </a:r>
            <a:r>
              <a:rPr lang="ru-RU" sz="2400" dirty="0"/>
              <a:t>к заполнению и оформлению </a:t>
            </a:r>
            <a:r>
              <a:rPr lang="ru-RU" sz="2400" dirty="0" smtClean="0"/>
              <a:t>документов</a:t>
            </a:r>
          </a:p>
          <a:p>
            <a:pPr marL="457200" indent="-457200">
              <a:buFont typeface="Arial" panose="020B0604020202020204" pitchFamily="34" charset="0"/>
              <a:buChar char="•"/>
            </a:pPr>
            <a:r>
              <a:rPr lang="ru-RU" sz="2400" dirty="0" smtClean="0"/>
              <a:t>Перечень документов, прилагаемых к заявлению</a:t>
            </a:r>
            <a:endParaRPr lang="ru-RU" sz="2400" dirty="0"/>
          </a:p>
        </p:txBody>
      </p:sp>
      <p:sp>
        <p:nvSpPr>
          <p:cNvPr id="9" name="Прямоугольник 8"/>
          <p:cNvSpPr/>
          <p:nvPr/>
        </p:nvSpPr>
        <p:spPr>
          <a:xfrm>
            <a:off x="263352" y="3066916"/>
            <a:ext cx="50405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543" y="2736238"/>
            <a:ext cx="35052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285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105178"/>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932067" y="282508"/>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dirty="0" smtClean="0">
                <a:solidFill>
                  <a:prstClr val="white"/>
                </a:solidFill>
                <a:latin typeface="Arial" pitchFamily="34" charset="0"/>
                <a:cs typeface="Arial" pitchFamily="34" charset="0"/>
              </a:rPr>
              <a:t>   План-график  </a:t>
            </a:r>
            <a:r>
              <a:rPr lang="ru-RU" sz="2400" b="1" dirty="0">
                <a:solidFill>
                  <a:prstClr val="white"/>
                </a:solidFill>
                <a:latin typeface="Arial" pitchFamily="34" charset="0"/>
                <a:cs typeface="Arial" pitchFamily="34" charset="0"/>
              </a:rPr>
              <a:t>на </a:t>
            </a:r>
            <a:r>
              <a:rPr lang="en-US" sz="2400" b="1" dirty="0" smtClean="0">
                <a:solidFill>
                  <a:prstClr val="white"/>
                </a:solidFill>
                <a:latin typeface="Arial" pitchFamily="34" charset="0"/>
                <a:cs typeface="Arial" pitchFamily="34" charset="0"/>
              </a:rPr>
              <a:t>I</a:t>
            </a:r>
            <a:r>
              <a:rPr lang="ru-RU" sz="2400" b="1" dirty="0" smtClean="0">
                <a:solidFill>
                  <a:prstClr val="white"/>
                </a:solidFill>
                <a:latin typeface="Arial" pitchFamily="34" charset="0"/>
                <a:cs typeface="Arial" pitchFamily="34" charset="0"/>
              </a:rPr>
              <a:t> </a:t>
            </a:r>
            <a:r>
              <a:rPr lang="ru-RU" sz="2400" b="1" dirty="0">
                <a:solidFill>
                  <a:prstClr val="white"/>
                </a:solidFill>
                <a:latin typeface="Arial" pitchFamily="34" charset="0"/>
                <a:cs typeface="Arial" pitchFamily="34" charset="0"/>
              </a:rPr>
              <a:t>полугодие </a:t>
            </a:r>
            <a:r>
              <a:rPr lang="ru-RU" sz="2400" b="1" dirty="0" smtClean="0">
                <a:solidFill>
                  <a:prstClr val="white"/>
                </a:solidFill>
                <a:latin typeface="Arial" pitchFamily="34" charset="0"/>
                <a:cs typeface="Arial" pitchFamily="34" charset="0"/>
              </a:rPr>
              <a:t>2026 </a:t>
            </a:r>
            <a:r>
              <a:rPr lang="ru-RU" sz="2400" b="1" dirty="0">
                <a:solidFill>
                  <a:prstClr val="white"/>
                </a:solidFill>
                <a:latin typeface="Arial" pitchFamily="34" charset="0"/>
                <a:cs typeface="Arial" pitchFamily="34" charset="0"/>
              </a:rPr>
              <a:t>года</a:t>
            </a:r>
          </a:p>
        </p:txBody>
      </p:sp>
      <p:graphicFrame>
        <p:nvGraphicFramePr>
          <p:cNvPr id="7" name="Таблица 6"/>
          <p:cNvGraphicFramePr>
            <a:graphicFrameLocks noGrp="1"/>
          </p:cNvGraphicFramePr>
          <p:nvPr>
            <p:extLst>
              <p:ext uri="{D42A27DB-BD31-4B8C-83A1-F6EECF244321}">
                <p14:modId xmlns:p14="http://schemas.microsoft.com/office/powerpoint/2010/main" val="2094501556"/>
              </p:ext>
            </p:extLst>
          </p:nvPr>
        </p:nvGraphicFramePr>
        <p:xfrm>
          <a:off x="411787" y="1772816"/>
          <a:ext cx="11521280" cy="2286000"/>
        </p:xfrm>
        <a:graphic>
          <a:graphicData uri="http://schemas.openxmlformats.org/drawingml/2006/table">
            <a:tbl>
              <a:tblPr firstRow="1" bandRow="1">
                <a:tableStyleId>{5C22544A-7EE6-4342-B048-85BDC9FD1C3A}</a:tableStyleId>
              </a:tblPr>
              <a:tblGrid>
                <a:gridCol w="1800200"/>
                <a:gridCol w="2880320"/>
                <a:gridCol w="6840760"/>
              </a:tblGrid>
              <a:tr h="624069">
                <a:tc>
                  <a:txBody>
                    <a:bodyPr/>
                    <a:lstStyle/>
                    <a:p>
                      <a:pPr algn="ctr"/>
                      <a:r>
                        <a:rPr lang="ru-RU" dirty="0" smtClean="0"/>
                        <a:t>Дата подачи</a:t>
                      </a:r>
                      <a:r>
                        <a:rPr lang="ru-RU" baseline="0" dirty="0" smtClean="0"/>
                        <a:t> заявления</a:t>
                      </a:r>
                      <a:endParaRPr lang="ru-RU" dirty="0"/>
                    </a:p>
                  </a:txBody>
                  <a:tcPr>
                    <a:lnB w="12700" cap="flat" cmpd="sng" algn="ctr">
                      <a:solidFill>
                        <a:schemeClr val="tx1"/>
                      </a:solidFill>
                      <a:prstDash val="solid"/>
                      <a:round/>
                      <a:headEnd type="none" w="med" len="med"/>
                      <a:tailEnd type="none" w="med" len="med"/>
                    </a:lnB>
                  </a:tcPr>
                </a:tc>
                <a:tc>
                  <a:txBody>
                    <a:bodyPr/>
                    <a:lstStyle/>
                    <a:p>
                      <a:pPr algn="ctr"/>
                      <a:r>
                        <a:rPr lang="ru-RU" dirty="0" smtClean="0"/>
                        <a:t>Период выезда экспертной группы</a:t>
                      </a:r>
                      <a:endParaRPr lang="ru-RU" dirty="0"/>
                    </a:p>
                  </a:txBody>
                  <a:tcPr anchor="ctr">
                    <a:lnB w="12700" cap="flat" cmpd="sng" algn="ctr">
                      <a:solidFill>
                        <a:schemeClr val="tx1"/>
                      </a:solidFill>
                      <a:prstDash val="solid"/>
                      <a:round/>
                      <a:headEnd type="none" w="med" len="med"/>
                      <a:tailEnd type="none" w="med" len="med"/>
                    </a:lnB>
                  </a:tcPr>
                </a:tc>
                <a:tc>
                  <a:txBody>
                    <a:bodyPr/>
                    <a:lstStyle/>
                    <a:p>
                      <a:pPr algn="ctr"/>
                      <a:r>
                        <a:rPr lang="ru-RU" dirty="0" smtClean="0"/>
                        <a:t>Наименование  ОО </a:t>
                      </a:r>
                    </a:p>
                  </a:txBody>
                  <a:tcPr anchor="ctr">
                    <a:lnB w="12700" cap="flat" cmpd="sng" algn="ctr">
                      <a:solidFill>
                        <a:schemeClr val="tx1"/>
                      </a:solidFill>
                      <a:prstDash val="solid"/>
                      <a:round/>
                      <a:headEnd type="none" w="med" len="med"/>
                      <a:tailEnd type="none" w="med" len="med"/>
                    </a:lnB>
                  </a:tcPr>
                </a:tc>
              </a:tr>
              <a:tr h="673444">
                <a:tc>
                  <a:txBody>
                    <a:bodyPr/>
                    <a:lstStyle/>
                    <a:p>
                      <a:pPr algn="ctr"/>
                      <a:r>
                        <a:rPr lang="ru-RU" sz="2400" dirty="0" smtClean="0"/>
                        <a:t>04.05.2026</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11.05-15.05.2026</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ГАПОУ СО «Колледж технического и художественного образования г. Тольятти»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3444">
                <a:tc>
                  <a:txBody>
                    <a:bodyPr/>
                    <a:lstStyle/>
                    <a:p>
                      <a:pPr algn="ctr"/>
                      <a:r>
                        <a:rPr lang="ru-RU" sz="2400" dirty="0" smtClean="0"/>
                        <a:t>04.05.2026</a:t>
                      </a:r>
                      <a:endParaRPr lang="ru-RU"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smtClean="0"/>
                        <a:t>11.05-15.05.2026</a:t>
                      </a:r>
                      <a:endParaRPr lang="ru-RU" sz="2400" dirty="0" smtClean="0"/>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ГБПОУ СО «Красноармейский государственный техникум им. Н.Н. </a:t>
                      </a:r>
                      <a:r>
                        <a:rPr lang="ru-RU" sz="2400" dirty="0" err="1" smtClean="0"/>
                        <a:t>Пенина</a:t>
                      </a:r>
                      <a:r>
                        <a:rPr lang="ru-RU" sz="24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8803283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656" t="3334" r="37586" b="23678"/>
          <a:stretch/>
        </p:blipFill>
        <p:spPr bwMode="auto">
          <a:xfrm>
            <a:off x="9768408" y="2213942"/>
            <a:ext cx="2081048" cy="375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23392" y="2232372"/>
            <a:ext cx="9289032" cy="2462213"/>
          </a:xfrm>
          <a:prstGeom prst="rect">
            <a:avLst/>
          </a:prstGeom>
        </p:spPr>
        <p:txBody>
          <a:bodyPr wrap="square">
            <a:spAutoFit/>
          </a:bodyPr>
          <a:lstStyle/>
          <a:p>
            <a:pPr algn="ctr"/>
            <a:r>
              <a:rPr lang="ru-RU" sz="3200" dirty="0"/>
              <a:t>Подача заявления и прилагаемых </a:t>
            </a:r>
            <a:r>
              <a:rPr lang="ru-RU" sz="3200" dirty="0" smtClean="0"/>
              <a:t>документов</a:t>
            </a:r>
            <a:br>
              <a:rPr lang="ru-RU" sz="3200" dirty="0" smtClean="0"/>
            </a:br>
            <a:r>
              <a:rPr lang="ru-RU" sz="3200" dirty="0" smtClean="0"/>
              <a:t>на </a:t>
            </a:r>
            <a:r>
              <a:rPr lang="ru-RU" sz="3200" dirty="0"/>
              <a:t>государственную аккредитацию осуществляется в электронной </a:t>
            </a:r>
            <a:r>
              <a:rPr lang="ru-RU" sz="3200" dirty="0" smtClean="0"/>
              <a:t>форме на </a:t>
            </a:r>
            <a:r>
              <a:rPr lang="ru-RU" sz="3200" dirty="0"/>
              <a:t>портале </a:t>
            </a:r>
            <a:r>
              <a:rPr lang="ru-RU" sz="3200" dirty="0" err="1"/>
              <a:t>Госуслуг</a:t>
            </a:r>
            <a:r>
              <a:rPr lang="ru-RU" sz="3200" dirty="0"/>
              <a:t> </a:t>
            </a:r>
            <a:r>
              <a:rPr lang="ru-RU" sz="4000" dirty="0">
                <a:hlinkClick r:id="rId4"/>
              </a:rPr>
              <a:t>https://</a:t>
            </a:r>
            <a:r>
              <a:rPr lang="ru-RU" sz="4000" dirty="0" smtClean="0">
                <a:hlinkClick r:id="rId4"/>
              </a:rPr>
              <a:t>www.gosuslugi.ru/610173/1/form</a:t>
            </a:r>
            <a:endParaRPr lang="ru-RU" sz="4000" dirty="0" smtClean="0"/>
          </a:p>
          <a:p>
            <a:endParaRPr lang="ru-RU" dirty="0"/>
          </a:p>
        </p:txBody>
      </p:sp>
    </p:spTree>
    <p:extLst>
      <p:ext uri="{BB962C8B-B14F-4D97-AF65-F5344CB8AC3E}">
        <p14:creationId xmlns:p14="http://schemas.microsoft.com/office/powerpoint/2010/main" val="2383462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
        <p:nvSpPr>
          <p:cNvPr id="6" name="Прямоугольник 5"/>
          <p:cNvSpPr/>
          <p:nvPr/>
        </p:nvSpPr>
        <p:spPr>
          <a:xfrm>
            <a:off x="695400" y="1137134"/>
            <a:ext cx="7488832" cy="1477328"/>
          </a:xfrm>
          <a:prstGeom prst="rect">
            <a:avLst/>
          </a:prstGeom>
        </p:spPr>
        <p:txBody>
          <a:bodyPr wrap="square">
            <a:spAutoFit/>
          </a:bodyPr>
          <a:lstStyle/>
          <a:p>
            <a:r>
              <a:rPr lang="ru-RU" dirty="0"/>
              <a:t>Инструкция по подаче заявлений </a:t>
            </a:r>
            <a:r>
              <a:rPr lang="ru-RU" dirty="0" smtClean="0"/>
              <a:t>посредством </a:t>
            </a:r>
            <a:r>
              <a:rPr lang="ru-RU" dirty="0"/>
              <a:t>ЕПГУ для получения услуги </a:t>
            </a:r>
          </a:p>
          <a:p>
            <a:pPr algn="just"/>
            <a:r>
              <a:rPr lang="ru-RU" dirty="0"/>
              <a:t>по государственной аккредитации образовательной </a:t>
            </a:r>
            <a:r>
              <a:rPr lang="ru-RU" dirty="0" smtClean="0"/>
              <a:t>деятельности размещена на сайте  РЦМО в </a:t>
            </a:r>
            <a:r>
              <a:rPr lang="ru-RU" altLang="ru-RU" b="1" dirty="0" smtClean="0">
                <a:solidFill>
                  <a:srgbClr val="FF0000"/>
                </a:solidFill>
                <a:latin typeface="Times New Roman" panose="02020603050405020304" pitchFamily="18" charset="0"/>
                <a:cs typeface="Times New Roman" panose="02020603050405020304" pitchFamily="18" charset="0"/>
              </a:rPr>
              <a:t>разделе </a:t>
            </a:r>
            <a:r>
              <a:rPr lang="ru-RU" altLang="ru-RU" b="1" dirty="0">
                <a:solidFill>
                  <a:srgbClr val="FF0000"/>
                </a:solidFill>
                <a:latin typeface="Times New Roman" panose="02020603050405020304" pitchFamily="18" charset="0"/>
                <a:cs typeface="Times New Roman" panose="02020603050405020304" pitchFamily="18" charset="0"/>
              </a:rPr>
              <a:t>«Аккредитация», подразделе «Подача документов».</a:t>
            </a:r>
          </a:p>
          <a:p>
            <a:endParaRPr lang="ru-R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30" t="7108" r="23794" b="4061"/>
          <a:stretch/>
        </p:blipFill>
        <p:spPr bwMode="auto">
          <a:xfrm>
            <a:off x="7708397" y="2095981"/>
            <a:ext cx="4249330" cy="406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69" t="43526" r="37155" b="26896"/>
          <a:stretch/>
        </p:blipFill>
        <p:spPr bwMode="auto">
          <a:xfrm>
            <a:off x="283100" y="3645024"/>
            <a:ext cx="7425297" cy="211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724" t="7415" r="27499" b="67050"/>
          <a:stretch/>
        </p:blipFill>
        <p:spPr bwMode="auto">
          <a:xfrm>
            <a:off x="1889743" y="2331643"/>
            <a:ext cx="5100145" cy="131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07368" y="4221088"/>
            <a:ext cx="358838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80729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21984" y="116632"/>
            <a:ext cx="8821376" cy="776699"/>
          </a:xfrm>
          <a:prstGeom prst="rect">
            <a:avLst/>
          </a:prstGeom>
          <a:noFill/>
          <a:ln w="9525">
            <a:noFill/>
            <a:miter lim="800000"/>
            <a:headEnd/>
            <a:tailEnd/>
          </a:ln>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97" t="7108" r="17414" b="17242"/>
          <a:stretch/>
        </p:blipFill>
        <p:spPr bwMode="auto">
          <a:xfrm>
            <a:off x="6132672" y="1879253"/>
            <a:ext cx="5975327" cy="387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667" t="11609" r="16667" b="16667"/>
          <a:stretch/>
        </p:blipFill>
        <p:spPr bwMode="auto">
          <a:xfrm>
            <a:off x="120673" y="2050492"/>
            <a:ext cx="6096000" cy="368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312024" y="2072158"/>
            <a:ext cx="5328592" cy="5731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495872" y="2072158"/>
            <a:ext cx="3744416" cy="4424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695066" y="1001751"/>
            <a:ext cx="2875211" cy="646331"/>
          </a:xfrm>
          <a:prstGeom prst="rect">
            <a:avLst/>
          </a:prstGeom>
          <a:noFill/>
        </p:spPr>
        <p:txBody>
          <a:bodyPr wrap="none" rtlCol="0">
            <a:spAutoFit/>
          </a:bodyPr>
          <a:lstStyle/>
          <a:p>
            <a:r>
              <a:rPr lang="ru-RU" sz="3600" b="1" dirty="0" smtClean="0">
                <a:solidFill>
                  <a:srgbClr val="FF0000"/>
                </a:solidFill>
              </a:rPr>
              <a:t>ИНСТРУКЦИЯ</a:t>
            </a:r>
            <a:endParaRPr lang="ru-RU" sz="3600" b="1" dirty="0">
              <a:solidFill>
                <a:srgbClr val="FF0000"/>
              </a:solidFill>
            </a:endParaRPr>
          </a:p>
        </p:txBody>
      </p:sp>
      <p:cxnSp>
        <p:nvCxnSpPr>
          <p:cNvPr id="9" name="Прямая со стрелкой 8"/>
          <p:cNvCxnSpPr/>
          <p:nvPr/>
        </p:nvCxnSpPr>
        <p:spPr>
          <a:xfrm flipH="1">
            <a:off x="3168326" y="1373880"/>
            <a:ext cx="1487167" cy="5484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7464152" y="1373880"/>
            <a:ext cx="1512168" cy="5053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504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
        <p:nvSpPr>
          <p:cNvPr id="2" name="TextBox 1"/>
          <p:cNvSpPr txBox="1"/>
          <p:nvPr/>
        </p:nvSpPr>
        <p:spPr>
          <a:xfrm>
            <a:off x="767408" y="1119643"/>
            <a:ext cx="5367560" cy="584775"/>
          </a:xfrm>
          <a:prstGeom prst="rect">
            <a:avLst/>
          </a:prstGeom>
          <a:noFill/>
        </p:spPr>
        <p:txBody>
          <a:bodyPr wrap="none" rtlCol="0">
            <a:spAutoFit/>
          </a:bodyPr>
          <a:lstStyle/>
          <a:p>
            <a:r>
              <a:rPr lang="ru-RU" sz="3200" dirty="0" smtClean="0">
                <a:solidFill>
                  <a:srgbClr val="FF0000"/>
                </a:solidFill>
              </a:rPr>
              <a:t>Обратить внимание для СПО!</a:t>
            </a:r>
            <a:endParaRPr lang="ru-RU" sz="3200" dirty="0">
              <a:solidFill>
                <a:srgbClr val="FF0000"/>
              </a:solidFill>
            </a:endParaRPr>
          </a:p>
        </p:txBody>
      </p:sp>
      <p:sp>
        <p:nvSpPr>
          <p:cNvPr id="3" name="TextBox 2"/>
          <p:cNvSpPr txBox="1"/>
          <p:nvPr/>
        </p:nvSpPr>
        <p:spPr>
          <a:xfrm>
            <a:off x="1631504" y="1691829"/>
            <a:ext cx="10286727" cy="461665"/>
          </a:xfrm>
          <a:prstGeom prst="rect">
            <a:avLst/>
          </a:prstGeom>
          <a:noFill/>
        </p:spPr>
        <p:txBody>
          <a:bodyPr wrap="none" rtlCol="0">
            <a:spAutoFit/>
          </a:bodyPr>
          <a:lstStyle/>
          <a:p>
            <a:r>
              <a:rPr lang="ru-RU" sz="2400" b="1" dirty="0" smtClean="0">
                <a:solidFill>
                  <a:srgbClr val="0033CC"/>
                </a:solidFill>
              </a:rPr>
              <a:t>В отношении чего подаётся заявление на государственную аккредитацию?</a:t>
            </a:r>
            <a:endParaRPr lang="ru-RU" sz="2400" b="1" dirty="0">
              <a:solidFill>
                <a:srgbClr val="0033CC"/>
              </a:solidFill>
            </a:endParaRPr>
          </a:p>
        </p:txBody>
      </p:sp>
      <p:sp>
        <p:nvSpPr>
          <p:cNvPr id="5" name="TextBox 4"/>
          <p:cNvSpPr txBox="1"/>
          <p:nvPr/>
        </p:nvSpPr>
        <p:spPr>
          <a:xfrm>
            <a:off x="7032104" y="2961748"/>
            <a:ext cx="4235390" cy="1754326"/>
          </a:xfrm>
          <a:prstGeom prst="rect">
            <a:avLst/>
          </a:prstGeom>
          <a:noFill/>
        </p:spPr>
        <p:txBody>
          <a:bodyPr wrap="none" rtlCol="0">
            <a:spAutoFit/>
          </a:bodyPr>
          <a:lstStyle/>
          <a:p>
            <a:pPr algn="ctr"/>
            <a:r>
              <a:rPr lang="ru-RU" sz="3600" dirty="0">
                <a:solidFill>
                  <a:srgbClr val="FF0000"/>
                </a:solidFill>
              </a:rPr>
              <a:t>у</a:t>
            </a:r>
            <a:r>
              <a:rPr lang="ru-RU" sz="3600" dirty="0" smtClean="0">
                <a:solidFill>
                  <a:srgbClr val="FF0000"/>
                </a:solidFill>
              </a:rPr>
              <a:t>казывается как </a:t>
            </a:r>
          </a:p>
          <a:p>
            <a:pPr algn="ctr"/>
            <a:r>
              <a:rPr lang="ru-RU" sz="3600" dirty="0" smtClean="0">
                <a:solidFill>
                  <a:srgbClr val="FF0000"/>
                </a:solidFill>
              </a:rPr>
              <a:t>в бумажном</a:t>
            </a:r>
          </a:p>
          <a:p>
            <a:pPr algn="ctr"/>
            <a:r>
              <a:rPr lang="ru-RU" sz="3600" dirty="0" smtClean="0">
                <a:solidFill>
                  <a:srgbClr val="FF0000"/>
                </a:solidFill>
              </a:rPr>
              <a:t> варианте заявления</a:t>
            </a:r>
            <a:endParaRPr lang="ru-RU" sz="3600" dirty="0">
              <a:solidFill>
                <a:srgbClr val="FF0000"/>
              </a:solidFill>
            </a:endParaRPr>
          </a:p>
        </p:txBody>
      </p:sp>
      <p:pic>
        <p:nvPicPr>
          <p:cNvPr id="1027" name="Picture 3" descr="C:\Users\baeva\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2156151"/>
            <a:ext cx="4336533" cy="4392488"/>
          </a:xfrm>
          <a:prstGeom prst="rect">
            <a:avLst/>
          </a:prstGeom>
          <a:noFill/>
          <a:extLst>
            <a:ext uri="{909E8E84-426E-40DD-AFC4-6F175D3DCCD1}">
              <a14:hiddenFill xmlns:a14="http://schemas.microsoft.com/office/drawing/2010/main">
                <a:solidFill>
                  <a:srgbClr val="FFFFFF"/>
                </a:solidFill>
              </a14:hiddenFill>
            </a:ext>
          </a:extLst>
        </p:spPr>
      </p:pic>
      <p:sp>
        <p:nvSpPr>
          <p:cNvPr id="7" name="Стрелка влево 6"/>
          <p:cNvSpPr/>
          <p:nvPr/>
        </p:nvSpPr>
        <p:spPr>
          <a:xfrm rot="20277322">
            <a:off x="4899601" y="3340161"/>
            <a:ext cx="2287266" cy="38825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00464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447675" algn="just">
              <a:buNone/>
            </a:pPr>
            <a:r>
              <a:rPr lang="ru-RU" dirty="0" smtClean="0"/>
              <a:t>При подаче документов просим учесть, что заявление формируется системой автоматически, прикреплять </a:t>
            </a:r>
            <a:r>
              <a:rPr lang="ru-RU" dirty="0"/>
              <a:t>.</a:t>
            </a:r>
            <a:r>
              <a:rPr lang="en-US" dirty="0" err="1" smtClean="0"/>
              <a:t>pdf</a:t>
            </a:r>
            <a:r>
              <a:rPr lang="ru-RU" dirty="0" smtClean="0"/>
              <a:t>-вариант не требуется.</a:t>
            </a:r>
          </a:p>
          <a:p>
            <a:pPr marL="0" indent="447675" algn="ctr">
              <a:buNone/>
            </a:pPr>
            <a:endParaRPr lang="ru-RU" dirty="0"/>
          </a:p>
        </p:txBody>
      </p:sp>
      <p:pic>
        <p:nvPicPr>
          <p:cNvPr id="5" name="Рисунок 4"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1975819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393" y="960154"/>
            <a:ext cx="11259806" cy="3829942"/>
          </a:xfrm>
          <a:prstGeom prst="rect">
            <a:avLst/>
          </a:prstGeom>
          <a:noFill/>
        </p:spPr>
        <p:txBody>
          <a:bodyPr wrap="square" lIns="89580" tIns="44791" rIns="89580" bIns="44791" rtlCol="0">
            <a:spAutoFit/>
          </a:bodyPr>
          <a:lstStyle/>
          <a:p>
            <a:pPr algn="ctr"/>
            <a:endParaRPr lang="ru-RU" sz="2400" dirty="0">
              <a:latin typeface="Arial" pitchFamily="34" charset="0"/>
              <a:cs typeface="Arial" pitchFamily="34" charset="0"/>
            </a:endParaRPr>
          </a:p>
          <a:p>
            <a:pPr algn="ctr"/>
            <a:endParaRPr lang="en-US" sz="3900" dirty="0">
              <a:latin typeface="Arial" pitchFamily="34" charset="0"/>
              <a:cs typeface="Arial" pitchFamily="34" charset="0"/>
            </a:endParaRPr>
          </a:p>
          <a:p>
            <a:pPr algn="ctr"/>
            <a:r>
              <a:rPr lang="ru-RU" sz="3900" dirty="0">
                <a:solidFill>
                  <a:srgbClr val="0000FF"/>
                </a:solidFill>
                <a:latin typeface="Arial" pitchFamily="34" charset="0"/>
                <a:cs typeface="Arial" pitchFamily="34" charset="0"/>
              </a:rPr>
              <a:t>Контакты </a:t>
            </a:r>
            <a:r>
              <a:rPr lang="ru-RU" sz="3900" dirty="0" smtClean="0">
                <a:solidFill>
                  <a:srgbClr val="0000FF"/>
                </a:solidFill>
                <a:latin typeface="Arial" pitchFamily="34" charset="0"/>
                <a:cs typeface="Arial" pitchFamily="34" charset="0"/>
              </a:rPr>
              <a:t>отдела</a:t>
            </a:r>
          </a:p>
          <a:p>
            <a:pPr algn="ctr"/>
            <a:endParaRPr lang="ru-RU" sz="3900" dirty="0">
              <a:solidFill>
                <a:srgbClr val="0000FF"/>
              </a:solidFill>
              <a:latin typeface="Arial" pitchFamily="34" charset="0"/>
              <a:cs typeface="Arial" pitchFamily="34" charset="0"/>
            </a:endParaRPr>
          </a:p>
          <a:p>
            <a:pPr algn="ctr"/>
            <a:r>
              <a:rPr lang="en-US" sz="3900" dirty="0" smtClean="0">
                <a:latin typeface="Arial" pitchFamily="34" charset="0"/>
                <a:cs typeface="Arial" pitchFamily="34" charset="0"/>
              </a:rPr>
              <a:t>8 </a:t>
            </a:r>
            <a:r>
              <a:rPr lang="en-US" sz="3900" dirty="0">
                <a:latin typeface="Arial" pitchFamily="34" charset="0"/>
                <a:cs typeface="Arial" pitchFamily="34" charset="0"/>
              </a:rPr>
              <a:t>(846) </a:t>
            </a:r>
            <a:r>
              <a:rPr lang="ru-RU" sz="3900" dirty="0">
                <a:latin typeface="Arial" pitchFamily="34" charset="0"/>
                <a:cs typeface="Arial" pitchFamily="34" charset="0"/>
              </a:rPr>
              <a:t>310-64-58(59)</a:t>
            </a:r>
            <a:endParaRPr lang="en-US" sz="3900" dirty="0">
              <a:latin typeface="Arial" pitchFamily="34" charset="0"/>
              <a:cs typeface="Arial" pitchFamily="34" charset="0"/>
            </a:endParaRPr>
          </a:p>
          <a:p>
            <a:pPr algn="ctr"/>
            <a:endParaRPr lang="ru-RU" sz="1000" dirty="0">
              <a:latin typeface="Arial" pitchFamily="34" charset="0"/>
              <a:cs typeface="Arial" pitchFamily="34" charset="0"/>
            </a:endParaRPr>
          </a:p>
          <a:p>
            <a:pPr algn="ctr"/>
            <a:r>
              <a:rPr lang="en-US" sz="5300" b="1" dirty="0"/>
              <a:t>accred@rcmo.ru</a:t>
            </a:r>
            <a:endParaRPr lang="ru-RU" sz="5300" dirty="0">
              <a:latin typeface="Arial" pitchFamily="34" charset="0"/>
              <a:cs typeface="Arial" pitchFamily="34" charset="0"/>
            </a:endParaRPr>
          </a:p>
        </p:txBody>
      </p:sp>
      <p:pic>
        <p:nvPicPr>
          <p:cNvPr id="3" name="Рисунок 2"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4137622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49" y="0"/>
            <a:ext cx="2517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23"/>
          <p:cNvSpPr/>
          <p:nvPr/>
        </p:nvSpPr>
        <p:spPr bwMode="auto">
          <a:xfrm>
            <a:off x="2932067" y="282508"/>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smtClean="0">
                <a:solidFill>
                  <a:prstClr val="white"/>
                </a:solidFill>
                <a:latin typeface="Arial" pitchFamily="34" charset="0"/>
                <a:cs typeface="Arial" pitchFamily="34" charset="0"/>
              </a:rPr>
              <a:t>Нормативная база</a:t>
            </a:r>
          </a:p>
        </p:txBody>
      </p:sp>
      <p:sp>
        <p:nvSpPr>
          <p:cNvPr id="7" name="Прямоугольник 6"/>
          <p:cNvSpPr/>
          <p:nvPr/>
        </p:nvSpPr>
        <p:spPr>
          <a:xfrm>
            <a:off x="507050" y="1340768"/>
            <a:ext cx="11205575" cy="4154984"/>
          </a:xfrm>
          <a:prstGeom prst="rect">
            <a:avLst/>
          </a:prstGeom>
        </p:spPr>
        <p:txBody>
          <a:bodyPr wrap="square">
            <a:spAutoFit/>
          </a:bodyPr>
          <a:lstStyle/>
          <a:p>
            <a:pPr marL="285750" indent="-285750" algn="just">
              <a:buFont typeface="Arial" panose="020B0604020202020204" pitchFamily="34" charset="0"/>
              <a:buChar char="•"/>
            </a:pPr>
            <a:r>
              <a:rPr lang="ru-RU" sz="2400" dirty="0" smtClean="0">
                <a:solidFill>
                  <a:prstClr val="black"/>
                </a:solidFill>
                <a:latin typeface="Arial" panose="020B0604020202020204" pitchFamily="34" charset="0"/>
                <a:cs typeface="Arial" panose="020B0604020202020204" pitchFamily="34" charset="0"/>
              </a:rPr>
              <a:t>Федеральный закон от 29.12.2012 № 273-ФЗ «Об образовании                                      в Российской Федерации»</a:t>
            </a:r>
            <a:r>
              <a:rPr lang="en-US" sz="2400" dirty="0" smtClean="0">
                <a:solidFill>
                  <a:prstClr val="black"/>
                </a:solidFill>
                <a:latin typeface="Arial" panose="020B0604020202020204" pitchFamily="34" charset="0"/>
                <a:cs typeface="Arial" panose="020B0604020202020204" pitchFamily="34" charset="0"/>
              </a:rPr>
              <a:t>;</a:t>
            </a:r>
            <a:endParaRPr lang="ru-RU" sz="24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smtClean="0">
                <a:solidFill>
                  <a:prstClr val="black"/>
                </a:solidFill>
                <a:latin typeface="Arial" panose="020B0604020202020204" pitchFamily="34" charset="0"/>
                <a:cs typeface="Arial" panose="020B0604020202020204" pitchFamily="34" charset="0"/>
              </a:rPr>
              <a:t>Положение о государственной аккредитации образовательной деятельности, утвержденное постановлением Правительства РФ                         от 19.05.2023 № 797</a:t>
            </a:r>
            <a:r>
              <a:rPr lang="en-US" sz="2400" dirty="0" smtClean="0">
                <a:solidFill>
                  <a:prstClr val="black"/>
                </a:solidFill>
                <a:latin typeface="Arial" panose="020B0604020202020204" pitchFamily="34" charset="0"/>
                <a:cs typeface="Arial" panose="020B0604020202020204" pitchFamily="34" charset="0"/>
              </a:rPr>
              <a:t>;</a:t>
            </a:r>
            <a:endParaRPr lang="ru-RU" sz="24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a:solidFill>
                  <a:prstClr val="black"/>
                </a:solidFill>
                <a:latin typeface="Arial" panose="020B0604020202020204" pitchFamily="34" charset="0"/>
                <a:cs typeface="Arial" panose="020B0604020202020204" pitchFamily="34" charset="0"/>
              </a:rPr>
              <a:t>Приказ </a:t>
            </a:r>
            <a:r>
              <a:rPr lang="ru-RU" sz="2400" dirty="0" smtClean="0">
                <a:solidFill>
                  <a:prstClr val="black"/>
                </a:solidFill>
                <a:latin typeface="Arial" panose="020B0604020202020204" pitchFamily="34" charset="0"/>
                <a:cs typeface="Arial" panose="020B0604020202020204" pitchFamily="34" charset="0"/>
              </a:rPr>
              <a:t>Рособрнадзора от 24.04.2024 № </a:t>
            </a:r>
            <a:r>
              <a:rPr lang="ru-RU" sz="2400" dirty="0">
                <a:solidFill>
                  <a:prstClr val="black"/>
                </a:solidFill>
                <a:latin typeface="Arial" panose="020B0604020202020204" pitchFamily="34" charset="0"/>
                <a:cs typeface="Arial" panose="020B0604020202020204" pitchFamily="34" charset="0"/>
              </a:rPr>
              <a:t>913 «Об утверждении форм заявлений о государственной аккредитации образовательной деятельности, о внесении изменений в сведения, содержащиеся в государственной информационной системе </a:t>
            </a:r>
            <a:r>
              <a:rPr lang="ru-RU" sz="2400" dirty="0" smtClean="0">
                <a:solidFill>
                  <a:prstClr val="black"/>
                </a:solidFill>
                <a:latin typeface="Arial" panose="020B0604020202020204" pitchFamily="34" charset="0"/>
                <a:cs typeface="Arial" panose="020B0604020202020204" pitchFamily="34" charset="0"/>
              </a:rPr>
              <a:t>«Реестр организаций...»;</a:t>
            </a:r>
          </a:p>
          <a:p>
            <a:pPr marL="285750" indent="-285750" algn="just">
              <a:buFont typeface="Arial" panose="020B0604020202020204" pitchFamily="34" charset="0"/>
              <a:buChar char="•"/>
            </a:pPr>
            <a:r>
              <a:rPr lang="ru-RU" sz="2400" dirty="0">
                <a:solidFill>
                  <a:prstClr val="black"/>
                </a:solidFill>
                <a:latin typeface="Arial" panose="020B0604020202020204" pitchFamily="34" charset="0"/>
                <a:cs typeface="Arial" panose="020B0604020202020204" pitchFamily="34" charset="0"/>
              </a:rPr>
              <a:t>Административный </a:t>
            </a:r>
            <a:r>
              <a:rPr lang="ru-RU" sz="2400" dirty="0" smtClean="0">
                <a:solidFill>
                  <a:prstClr val="black"/>
                </a:solidFill>
                <a:latin typeface="Arial" panose="020B0604020202020204" pitchFamily="34" charset="0"/>
                <a:cs typeface="Arial" panose="020B0604020202020204" pitchFamily="34" charset="0"/>
              </a:rPr>
              <a:t>регламент, </a:t>
            </a:r>
            <a:r>
              <a:rPr lang="ru-RU" sz="2400" dirty="0">
                <a:solidFill>
                  <a:prstClr val="black"/>
                </a:solidFill>
                <a:latin typeface="Arial" panose="020B0604020202020204" pitchFamily="34" charset="0"/>
                <a:cs typeface="Arial" panose="020B0604020202020204" pitchFamily="34" charset="0"/>
              </a:rPr>
              <a:t>утвержденный приказом </a:t>
            </a:r>
            <a:r>
              <a:rPr lang="ru-RU" sz="2400" dirty="0" err="1" smtClean="0">
                <a:solidFill>
                  <a:prstClr val="black"/>
                </a:solidFill>
                <a:latin typeface="Arial" panose="020B0604020202020204" pitchFamily="34" charset="0"/>
                <a:cs typeface="Arial" panose="020B0604020202020204" pitchFamily="34" charset="0"/>
              </a:rPr>
              <a:t>Рособрнадзора</a:t>
            </a:r>
            <a:r>
              <a:rPr lang="ru-RU" sz="2400" dirty="0" smtClean="0">
                <a:solidFill>
                  <a:prstClr val="black"/>
                </a:solidFill>
                <a:latin typeface="Arial" panose="020B0604020202020204" pitchFamily="34" charset="0"/>
                <a:cs typeface="Arial" panose="020B0604020202020204" pitchFamily="34" charset="0"/>
              </a:rPr>
              <a:t>              </a:t>
            </a:r>
            <a:r>
              <a:rPr lang="ru-RU" sz="2400" dirty="0">
                <a:solidFill>
                  <a:prstClr val="black"/>
                </a:solidFill>
                <a:latin typeface="Arial" panose="020B0604020202020204" pitchFamily="34" charset="0"/>
                <a:cs typeface="Arial" panose="020B0604020202020204" pitchFamily="34" charset="0"/>
              </a:rPr>
              <a:t>от </a:t>
            </a:r>
            <a:r>
              <a:rPr lang="ru-RU" sz="2400" dirty="0" smtClean="0">
                <a:solidFill>
                  <a:prstClr val="black"/>
                </a:solidFill>
                <a:latin typeface="Arial" panose="020B0604020202020204" pitchFamily="34" charset="0"/>
                <a:cs typeface="Arial" panose="020B0604020202020204" pitchFamily="34" charset="0"/>
              </a:rPr>
              <a:t>07.07.2023  </a:t>
            </a:r>
            <a:r>
              <a:rPr lang="ru-RU" sz="2400" dirty="0">
                <a:solidFill>
                  <a:prstClr val="black"/>
                </a:solidFill>
                <a:latin typeface="Arial" panose="020B0604020202020204" pitchFamily="34" charset="0"/>
                <a:cs typeface="Arial" panose="020B0604020202020204" pitchFamily="34" charset="0"/>
              </a:rPr>
              <a:t>№ 1348</a:t>
            </a:r>
            <a:r>
              <a:rPr lang="ru-RU" sz="2400" dirty="0" smtClean="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4710293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50" y="0"/>
            <a:ext cx="2517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23"/>
          <p:cNvSpPr/>
          <p:nvPr/>
        </p:nvSpPr>
        <p:spPr bwMode="auto">
          <a:xfrm>
            <a:off x="2932067" y="282508"/>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smtClean="0">
                <a:solidFill>
                  <a:schemeClr val="bg1"/>
                </a:solidFill>
                <a:latin typeface="Arial" pitchFamily="34" charset="0"/>
                <a:cs typeface="Arial" pitchFamily="34" charset="0"/>
              </a:rPr>
              <a:t>Нормативная база</a:t>
            </a:r>
          </a:p>
        </p:txBody>
      </p:sp>
      <p:sp>
        <p:nvSpPr>
          <p:cNvPr id="7" name="Прямоугольник 6"/>
          <p:cNvSpPr/>
          <p:nvPr/>
        </p:nvSpPr>
        <p:spPr>
          <a:xfrm>
            <a:off x="507050" y="1484784"/>
            <a:ext cx="11205575" cy="4154984"/>
          </a:xfrm>
          <a:prstGeom prst="rect">
            <a:avLst/>
          </a:prstGeom>
        </p:spPr>
        <p:txBody>
          <a:bodyPr wrap="square">
            <a:spAutoFit/>
          </a:bodyPr>
          <a:lstStyle/>
          <a:p>
            <a:pPr marL="285750" indent="-285750" algn="just">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a:latin typeface="Arial" panose="020B0604020202020204" pitchFamily="34" charset="0"/>
                <a:cs typeface="Arial" panose="020B0604020202020204" pitchFamily="34" charset="0"/>
              </a:rPr>
              <a:t>Приказ </a:t>
            </a:r>
            <a:r>
              <a:rPr lang="ru-RU" sz="2400" dirty="0" err="1">
                <a:latin typeface="Arial" panose="020B0604020202020204" pitchFamily="34" charset="0"/>
                <a:cs typeface="Arial" panose="020B0604020202020204" pitchFamily="34" charset="0"/>
              </a:rPr>
              <a:t>Минпросвещения</a:t>
            </a:r>
            <a:r>
              <a:rPr lang="ru-RU" sz="2400" dirty="0">
                <a:latin typeface="Arial" panose="020B0604020202020204" pitchFamily="34" charset="0"/>
                <a:cs typeface="Arial" panose="020B0604020202020204" pitchFamily="34" charset="0"/>
              </a:rPr>
              <a:t> России от 14.04.2023 № </a:t>
            </a:r>
            <a:r>
              <a:rPr lang="ru-RU" sz="2400" dirty="0" smtClean="0">
                <a:latin typeface="Arial" panose="020B0604020202020204" pitchFamily="34" charset="0"/>
                <a:cs typeface="Arial" panose="020B0604020202020204" pitchFamily="34" charset="0"/>
              </a:rPr>
              <a:t>27</a:t>
            </a:r>
            <a:r>
              <a:rPr lang="en-US" sz="2400" dirty="0" smtClean="0">
                <a:latin typeface="Arial" panose="020B0604020202020204" pitchFamily="34" charset="0"/>
                <a:cs typeface="Arial" panose="020B0604020202020204" pitchFamily="34" charset="0"/>
              </a:rPr>
              <a:t>1 </a:t>
            </a:r>
            <a:r>
              <a:rPr lang="ru-RU" sz="2400" dirty="0">
                <a:latin typeface="Arial" panose="020B0604020202020204" pitchFamily="34" charset="0"/>
                <a:cs typeface="Arial" panose="020B0604020202020204" pitchFamily="34" charset="0"/>
              </a:rPr>
              <a:t>«Об утверждении </a:t>
            </a:r>
            <a:r>
              <a:rPr lang="ru-RU" sz="2400" dirty="0" err="1" smtClean="0">
                <a:latin typeface="Arial" panose="020B0604020202020204" pitchFamily="34" charset="0"/>
                <a:cs typeface="Arial" panose="020B0604020202020204" pitchFamily="34" charset="0"/>
              </a:rPr>
              <a:t>аккредитационных</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показателей</a:t>
            </a:r>
            <a:r>
              <a:rPr lang="ru-RU" sz="2400" dirty="0">
                <a:latin typeface="Arial" panose="020B0604020202020204" pitchFamily="34" charset="0"/>
                <a:cs typeface="Arial" panose="020B0604020202020204" pitchFamily="34" charset="0"/>
              </a:rPr>
              <a:t>, методики расчета и </a:t>
            </a:r>
            <a:r>
              <a:rPr lang="ru-RU" sz="2400" dirty="0" smtClean="0">
                <a:latin typeface="Arial" panose="020B0604020202020204" pitchFamily="34" charset="0"/>
                <a:cs typeface="Arial" panose="020B0604020202020204" pitchFamily="34" charset="0"/>
              </a:rPr>
              <a:t>применения</a:t>
            </a:r>
            <a:r>
              <a:rPr lang="en-US" sz="2400" dirty="0" smtClean="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аккредитационных</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показателей по </a:t>
            </a:r>
            <a:r>
              <a:rPr lang="ru-RU" sz="2400" dirty="0" smtClean="0">
                <a:latin typeface="Arial" panose="020B0604020202020204" pitchFamily="34" charset="0"/>
                <a:cs typeface="Arial" panose="020B0604020202020204" pitchFamily="34" charset="0"/>
              </a:rPr>
              <a:t>основным</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общеобразовательным </a:t>
            </a:r>
            <a:r>
              <a:rPr lang="ru-RU" sz="2400" dirty="0">
                <a:latin typeface="Arial" panose="020B0604020202020204" pitchFamily="34" charset="0"/>
                <a:cs typeface="Arial" panose="020B0604020202020204" pitchFamily="34" charset="0"/>
              </a:rPr>
              <a:t>программам </a:t>
            </a:r>
            <a:r>
              <a:rPr lang="ru-RU"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образовательным </a:t>
            </a:r>
            <a:r>
              <a:rPr lang="ru-RU" sz="2400" dirty="0">
                <a:latin typeface="Arial" panose="020B0604020202020204" pitchFamily="34" charset="0"/>
                <a:cs typeface="Arial" panose="020B0604020202020204" pitchFamily="34" charset="0"/>
              </a:rPr>
              <a:t>программам </a:t>
            </a:r>
            <a:r>
              <a:rPr lang="ru-RU" sz="2400" dirty="0" smtClean="0">
                <a:latin typeface="Arial" panose="020B0604020202020204" pitchFamily="34" charset="0"/>
                <a:cs typeface="Arial" panose="020B0604020202020204" pitchFamily="34" charset="0"/>
              </a:rPr>
              <a:t>начального</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общего </a:t>
            </a:r>
            <a:r>
              <a:rPr lang="ru-RU" sz="2400" dirty="0">
                <a:latin typeface="Arial" panose="020B0604020202020204" pitchFamily="34" charset="0"/>
                <a:cs typeface="Arial" panose="020B0604020202020204" pitchFamily="34" charset="0"/>
              </a:rPr>
              <a:t>образования, основного </a:t>
            </a:r>
            <a:r>
              <a:rPr lang="ru-RU" sz="2400" dirty="0" smtClean="0">
                <a:latin typeface="Arial" panose="020B0604020202020204" pitchFamily="34" charset="0"/>
                <a:cs typeface="Arial" panose="020B0604020202020204" pitchFamily="34" charset="0"/>
              </a:rPr>
              <a:t>общего</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образования </a:t>
            </a:r>
            <a:r>
              <a:rPr lang="ru-RU" sz="2400" dirty="0">
                <a:latin typeface="Arial" panose="020B0604020202020204" pitchFamily="34" charset="0"/>
                <a:cs typeface="Arial" panose="020B0604020202020204" pitchFamily="34" charset="0"/>
              </a:rPr>
              <a:t>и среднего общего образования</a:t>
            </a:r>
            <a:r>
              <a:rPr lang="ru-RU"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smtClean="0">
                <a:latin typeface="Arial" panose="020B0604020202020204" pitchFamily="34" charset="0"/>
                <a:cs typeface="Arial" panose="020B0604020202020204" pitchFamily="34" charset="0"/>
              </a:rPr>
              <a:t>Приказ </a:t>
            </a:r>
            <a:r>
              <a:rPr lang="ru-RU" sz="2400" dirty="0" err="1" smtClean="0">
                <a:latin typeface="Arial" panose="020B0604020202020204" pitchFamily="34" charset="0"/>
                <a:cs typeface="Arial" panose="020B0604020202020204" pitchFamily="34" charset="0"/>
              </a:rPr>
              <a:t>Минпросвещения</a:t>
            </a:r>
            <a:r>
              <a:rPr lang="ru-RU" sz="2400" dirty="0" smtClean="0">
                <a:latin typeface="Arial" panose="020B0604020202020204" pitchFamily="34" charset="0"/>
                <a:cs typeface="Arial" panose="020B0604020202020204" pitchFamily="34" charset="0"/>
              </a:rPr>
              <a:t> России от 14.04.2023 № 272 «Об утверждении </a:t>
            </a:r>
            <a:r>
              <a:rPr lang="ru-RU" sz="2400" dirty="0" err="1" smtClean="0">
                <a:latin typeface="Arial" panose="020B0604020202020204" pitchFamily="34" charset="0"/>
                <a:cs typeface="Arial" panose="020B0604020202020204" pitchFamily="34" charset="0"/>
              </a:rPr>
              <a:t>аккредитационных</a:t>
            </a:r>
            <a:r>
              <a:rPr lang="ru-RU" sz="2400" dirty="0" smtClean="0">
                <a:latin typeface="Arial" panose="020B0604020202020204" pitchFamily="34" charset="0"/>
                <a:cs typeface="Arial" panose="020B0604020202020204" pitchFamily="34" charset="0"/>
              </a:rPr>
              <a:t> показателей, методики расчета и применения </a:t>
            </a:r>
            <a:r>
              <a:rPr lang="ru-RU" sz="2400" dirty="0" err="1" smtClean="0">
                <a:latin typeface="Arial" panose="020B0604020202020204" pitchFamily="34" charset="0"/>
                <a:cs typeface="Arial" panose="020B0604020202020204" pitchFamily="34" charset="0"/>
              </a:rPr>
              <a:t>аккредитационных</a:t>
            </a:r>
            <a:r>
              <a:rPr lang="ru-RU" sz="2400" dirty="0" smtClean="0">
                <a:latin typeface="Arial" panose="020B0604020202020204" pitchFamily="34" charset="0"/>
                <a:cs typeface="Arial" panose="020B0604020202020204" pitchFamily="34" charset="0"/>
              </a:rPr>
              <a:t> показателей по образовательным программам среднего профессионального образования».</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2106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7438" y="1484786"/>
            <a:ext cx="236772" cy="395356"/>
          </a:xfrm>
          <a:prstGeom prst="rect">
            <a:avLst/>
          </a:prstGeom>
          <a:noFill/>
        </p:spPr>
        <p:txBody>
          <a:bodyPr wrap="none" lIns="117209" tIns="58606" rIns="117209" bIns="58606" rtlCol="0">
            <a:spAutoFit/>
          </a:bodyPr>
          <a:lstStyle/>
          <a:p>
            <a:endParaRPr lang="ru-RU" dirty="0"/>
          </a:p>
        </p:txBody>
      </p:sp>
      <p:sp>
        <p:nvSpPr>
          <p:cNvPr id="41" name="Прямоугольник 23"/>
          <p:cNvSpPr/>
          <p:nvPr/>
        </p:nvSpPr>
        <p:spPr bwMode="auto">
          <a:xfrm>
            <a:off x="2279576" y="94597"/>
            <a:ext cx="979308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Алгоритм предоставления услуги</a:t>
            </a:r>
            <a:endParaRPr lang="ru-RU" sz="2800" dirty="0">
              <a:solidFill>
                <a:schemeClr val="bg1"/>
              </a:solidFill>
              <a:latin typeface="Arial" pitchFamily="34" charset="0"/>
              <a:cs typeface="Arial" pitchFamily="34" charset="0"/>
            </a:endParaRPr>
          </a:p>
        </p:txBody>
      </p:sp>
      <p:grpSp>
        <p:nvGrpSpPr>
          <p:cNvPr id="34" name="Группа 9"/>
          <p:cNvGrpSpPr>
            <a:grpSpLocks/>
          </p:cNvGrpSpPr>
          <p:nvPr/>
        </p:nvGrpSpPr>
        <p:grpSpPr bwMode="auto">
          <a:xfrm>
            <a:off x="107207" y="-78929"/>
            <a:ext cx="2520281" cy="1161173"/>
            <a:chOff x="143554" y="-114709"/>
            <a:chExt cx="3664921" cy="2016658"/>
          </a:xfrm>
        </p:grpSpPr>
        <p:pic>
          <p:nvPicPr>
            <p:cNvPr id="42"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3"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Скругленный прямоугольник 8"/>
          <p:cNvSpPr/>
          <p:nvPr/>
        </p:nvSpPr>
        <p:spPr>
          <a:xfrm>
            <a:off x="371262" y="1993685"/>
            <a:ext cx="3394881" cy="1186420"/>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1. За 1 месяц консультация в РЦМО</a:t>
            </a:r>
            <a:r>
              <a:rPr lang="en-US" sz="1400" dirty="0" smtClean="0">
                <a:solidFill>
                  <a:schemeClr val="tx1"/>
                </a:solidFill>
                <a:latin typeface="Arial" panose="020B0604020202020204" pitchFamily="34" charset="0"/>
                <a:cs typeface="Arial" panose="020B0604020202020204" pitchFamily="34" charset="0"/>
              </a:rPr>
              <a:t>;</a:t>
            </a:r>
            <a:endParaRPr lang="ru-RU" sz="1400" dirty="0" smtClean="0">
              <a:solidFill>
                <a:schemeClr val="tx1"/>
              </a:solidFill>
              <a:latin typeface="Arial" panose="020B0604020202020204" pitchFamily="34" charset="0"/>
              <a:cs typeface="Arial" panose="020B0604020202020204" pitchFamily="34" charset="0"/>
            </a:endParaRPr>
          </a:p>
          <a:p>
            <a:pPr algn="ctr"/>
            <a:r>
              <a:rPr lang="ru-RU" sz="1400" dirty="0" smtClean="0">
                <a:solidFill>
                  <a:schemeClr val="tx1"/>
                </a:solidFill>
                <a:latin typeface="Arial" panose="020B0604020202020204" pitchFamily="34" charset="0"/>
                <a:cs typeface="Arial" panose="020B0604020202020204" pitchFamily="34" charset="0"/>
              </a:rPr>
              <a:t>2. Размещение информации на сайте</a:t>
            </a:r>
            <a:r>
              <a:rPr lang="ru-RU" sz="1200" dirty="0" smtClean="0">
                <a:solidFill>
                  <a:schemeClr val="tx1"/>
                </a:solidFill>
                <a:latin typeface="Arial" panose="020B0604020202020204" pitchFamily="34" charset="0"/>
                <a:cs typeface="Arial" panose="020B0604020202020204" pitchFamily="34" charset="0"/>
              </a:rPr>
              <a:t>.</a:t>
            </a:r>
            <a:endParaRPr lang="en-US" sz="1200" dirty="0" smtClean="0">
              <a:solidFill>
                <a:schemeClr val="tx1"/>
              </a:solidFill>
              <a:latin typeface="Arial" panose="020B0604020202020204" pitchFamily="34" charset="0"/>
              <a:cs typeface="Arial" panose="020B0604020202020204" pitchFamily="34" charset="0"/>
            </a:endParaRPr>
          </a:p>
        </p:txBody>
      </p:sp>
      <p:sp>
        <p:nvSpPr>
          <p:cNvPr id="3" name="Овал 2"/>
          <p:cNvSpPr/>
          <p:nvPr/>
        </p:nvSpPr>
        <p:spPr>
          <a:xfrm>
            <a:off x="3707608" y="1501993"/>
            <a:ext cx="2160240"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Подача заявления (оплаченная госпошлина)</a:t>
            </a:r>
            <a:endParaRPr lang="ru-RU" dirty="0"/>
          </a:p>
        </p:txBody>
      </p:sp>
      <p:sp>
        <p:nvSpPr>
          <p:cNvPr id="2" name="Стрелка вниз 1"/>
          <p:cNvSpPr/>
          <p:nvPr/>
        </p:nvSpPr>
        <p:spPr>
          <a:xfrm rot="16200000">
            <a:off x="2181775" y="1016194"/>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16200000">
            <a:off x="6922654" y="1105076"/>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8472264" y="1465929"/>
            <a:ext cx="2952328"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Аккредитационная</a:t>
            </a:r>
            <a:r>
              <a:rPr lang="ru-RU" dirty="0" smtClean="0"/>
              <a:t> экспертиза</a:t>
            </a:r>
            <a:endParaRPr lang="ru-RU" dirty="0"/>
          </a:p>
        </p:txBody>
      </p:sp>
      <p:sp>
        <p:nvSpPr>
          <p:cNvPr id="4" name="Прямоугольник 3"/>
          <p:cNvSpPr/>
          <p:nvPr/>
        </p:nvSpPr>
        <p:spPr>
          <a:xfrm>
            <a:off x="5561537" y="2588245"/>
            <a:ext cx="3652475" cy="307777"/>
          </a:xfrm>
          <a:prstGeom prst="rect">
            <a:avLst/>
          </a:prstGeom>
        </p:spPr>
        <p:txBody>
          <a:bodyPr wrap="none">
            <a:spAutoFit/>
          </a:bodyPr>
          <a:lstStyle/>
          <a:p>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В </a:t>
            </a:r>
            <a:r>
              <a:rPr lang="ru-RU" sz="1400" dirty="0">
                <a:latin typeface="Arial" panose="020B0604020202020204" pitchFamily="34" charset="0"/>
                <a:cs typeface="Arial" panose="020B0604020202020204" pitchFamily="34" charset="0"/>
              </a:rPr>
              <a:t>течение 3 рабочих </a:t>
            </a:r>
            <a:r>
              <a:rPr lang="ru-RU" sz="1400" dirty="0" smtClean="0">
                <a:latin typeface="Arial" panose="020B0604020202020204" pitchFamily="34" charset="0"/>
                <a:cs typeface="Arial" panose="020B0604020202020204" pitchFamily="34" charset="0"/>
              </a:rPr>
              <a:t>дней распоряжение</a:t>
            </a:r>
            <a:endParaRPr lang="ru-RU" sz="1400" dirty="0">
              <a:latin typeface="Arial" panose="020B0604020202020204" pitchFamily="34" charset="0"/>
              <a:cs typeface="Arial" panose="020B0604020202020204" pitchFamily="34" charset="0"/>
            </a:endParaRPr>
          </a:p>
        </p:txBody>
      </p:sp>
      <p:sp>
        <p:nvSpPr>
          <p:cNvPr id="13" name="Стрелка вниз 12"/>
          <p:cNvSpPr/>
          <p:nvPr/>
        </p:nvSpPr>
        <p:spPr>
          <a:xfrm>
            <a:off x="9694962" y="2896022"/>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8472264" y="5085184"/>
            <a:ext cx="2952328"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Принятие </a:t>
            </a:r>
            <a:r>
              <a:rPr lang="ru-RU" dirty="0"/>
              <a:t>решения о государственной аккредитации</a:t>
            </a:r>
          </a:p>
        </p:txBody>
      </p:sp>
      <p:sp>
        <p:nvSpPr>
          <p:cNvPr id="5" name="Прямоугольник 4"/>
          <p:cNvSpPr/>
          <p:nvPr/>
        </p:nvSpPr>
        <p:spPr>
          <a:xfrm>
            <a:off x="7700406" y="3284166"/>
            <a:ext cx="1994556" cy="1169551"/>
          </a:xfrm>
          <a:prstGeom prst="rect">
            <a:avLst/>
          </a:prstGeom>
        </p:spPr>
        <p:txBody>
          <a:bodyPr wrap="square">
            <a:spAutoFit/>
          </a:bodyPr>
          <a:lstStyle/>
          <a:p>
            <a:r>
              <a:rPr lang="ru-RU" sz="1400" dirty="0" smtClean="0">
                <a:latin typeface="Arial" panose="020B0604020202020204" pitchFamily="34" charset="0"/>
                <a:cs typeface="Arial" panose="020B0604020202020204" pitchFamily="34" charset="0"/>
              </a:rPr>
              <a:t>Не </a:t>
            </a:r>
            <a:r>
              <a:rPr lang="ru-RU" sz="1400" dirty="0">
                <a:latin typeface="Arial" panose="020B0604020202020204" pitchFamily="34" charset="0"/>
                <a:cs typeface="Arial" panose="020B0604020202020204" pitchFamily="34" charset="0"/>
              </a:rPr>
              <a:t>более 10 рабочих дней со дня начала проведения </a:t>
            </a:r>
            <a:r>
              <a:rPr lang="ru-RU" sz="1400" dirty="0" err="1">
                <a:latin typeface="Arial" panose="020B0604020202020204" pitchFamily="34" charset="0"/>
                <a:cs typeface="Arial" panose="020B0604020202020204" pitchFamily="34" charset="0"/>
              </a:rPr>
              <a:t>аккредитационной</a:t>
            </a:r>
            <a:r>
              <a:rPr lang="ru-RU" sz="1400" dirty="0">
                <a:latin typeface="Arial" panose="020B0604020202020204" pitchFamily="34" charset="0"/>
                <a:cs typeface="Arial" panose="020B0604020202020204" pitchFamily="34" charset="0"/>
              </a:rPr>
              <a:t> экспертизы</a:t>
            </a:r>
          </a:p>
        </p:txBody>
      </p:sp>
      <p:sp>
        <p:nvSpPr>
          <p:cNvPr id="6" name="Прямоугольник 5"/>
          <p:cNvSpPr/>
          <p:nvPr/>
        </p:nvSpPr>
        <p:spPr>
          <a:xfrm>
            <a:off x="10288449" y="3164368"/>
            <a:ext cx="1739728" cy="1600438"/>
          </a:xfrm>
          <a:prstGeom prst="rect">
            <a:avLst/>
          </a:prstGeom>
        </p:spPr>
        <p:txBody>
          <a:bodyPr wrap="square">
            <a:spAutoFit/>
          </a:bodyPr>
          <a:lstStyle/>
          <a:p>
            <a:r>
              <a:rPr lang="ru-RU" sz="1400" dirty="0">
                <a:latin typeface="Arial" panose="020B0604020202020204" pitchFamily="34" charset="0"/>
                <a:cs typeface="Arial" panose="020B0604020202020204" pitchFamily="34" charset="0"/>
              </a:rPr>
              <a:t>в течение 5 рабочих дней со дня получения заключения экспертной </a:t>
            </a:r>
            <a:r>
              <a:rPr lang="ru-RU" sz="1400" dirty="0" smtClean="0">
                <a:latin typeface="Arial" panose="020B0604020202020204" pitchFamily="34" charset="0"/>
                <a:cs typeface="Arial" panose="020B0604020202020204" pitchFamily="34" charset="0"/>
              </a:rPr>
              <a:t>группы</a:t>
            </a:r>
          </a:p>
          <a:p>
            <a:r>
              <a:rPr lang="ru-RU" sz="1400" dirty="0" smtClean="0">
                <a:latin typeface="Arial" panose="020B0604020202020204" pitchFamily="34" charset="0"/>
                <a:cs typeface="Arial" panose="020B0604020202020204" pitchFamily="34" charset="0"/>
              </a:rPr>
              <a:t>размещение на сайте</a:t>
            </a:r>
            <a:endParaRPr lang="ru-RU" sz="1400" dirty="0">
              <a:latin typeface="Arial" panose="020B0604020202020204" pitchFamily="34" charset="0"/>
              <a:cs typeface="Arial" panose="020B0604020202020204" pitchFamily="34" charset="0"/>
            </a:endParaRPr>
          </a:p>
        </p:txBody>
      </p:sp>
      <p:sp>
        <p:nvSpPr>
          <p:cNvPr id="17" name="Стрелка вниз 16"/>
          <p:cNvSpPr/>
          <p:nvPr/>
        </p:nvSpPr>
        <p:spPr>
          <a:xfrm rot="5400000">
            <a:off x="7026759" y="4761761"/>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171213" y="5122614"/>
            <a:ext cx="2952328"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Внесение записи</a:t>
            </a:r>
            <a:endParaRPr lang="ru-RU" dirty="0"/>
          </a:p>
          <a:p>
            <a:pPr algn="ctr"/>
            <a:r>
              <a:rPr lang="ru-RU" dirty="0" smtClean="0"/>
              <a:t>в реестр</a:t>
            </a:r>
            <a:endParaRPr lang="ru-RU" dirty="0"/>
          </a:p>
        </p:txBody>
      </p:sp>
      <p:sp>
        <p:nvSpPr>
          <p:cNvPr id="19" name="Прямоугольник 18"/>
          <p:cNvSpPr/>
          <p:nvPr/>
        </p:nvSpPr>
        <p:spPr>
          <a:xfrm>
            <a:off x="5934420" y="6047708"/>
            <a:ext cx="2906707" cy="307777"/>
          </a:xfrm>
          <a:prstGeom prst="rect">
            <a:avLst/>
          </a:prstGeom>
        </p:spPr>
        <p:txBody>
          <a:bodyPr wrap="square">
            <a:spAutoFit/>
          </a:bodyPr>
          <a:lstStyle/>
          <a:p>
            <a:pPr algn="ctr"/>
            <a:r>
              <a:rPr lang="ru-RU" sz="1400" dirty="0" smtClean="0">
                <a:latin typeface="Arial" panose="020B0604020202020204" pitchFamily="34" charset="0"/>
                <a:cs typeface="Arial" panose="020B0604020202020204" pitchFamily="34" charset="0"/>
              </a:rPr>
              <a:t>Издание приказа</a:t>
            </a:r>
            <a:endParaRPr lang="ru-RU" sz="1400" dirty="0">
              <a:latin typeface="Arial" panose="020B0604020202020204" pitchFamily="34" charset="0"/>
              <a:cs typeface="Arial" panose="020B0604020202020204" pitchFamily="34" charset="0"/>
            </a:endParaRPr>
          </a:p>
        </p:txBody>
      </p:sp>
      <p:sp>
        <p:nvSpPr>
          <p:cNvPr id="20" name="Стрелка вниз 19"/>
          <p:cNvSpPr/>
          <p:nvPr/>
        </p:nvSpPr>
        <p:spPr>
          <a:xfrm rot="8170841">
            <a:off x="2634803" y="4732447"/>
            <a:ext cx="506932" cy="780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49976" y="3422071"/>
            <a:ext cx="4428493"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ВЫПИСКА</a:t>
            </a:r>
          </a:p>
          <a:p>
            <a:pPr algn="ctr"/>
            <a:r>
              <a:rPr lang="ru-RU" dirty="0"/>
              <a:t>из государственной информационной системы</a:t>
            </a:r>
          </a:p>
        </p:txBody>
      </p:sp>
    </p:spTree>
    <p:extLst>
      <p:ext uri="{BB962C8B-B14F-4D97-AF65-F5344CB8AC3E}">
        <p14:creationId xmlns:p14="http://schemas.microsoft.com/office/powerpoint/2010/main" val="246961845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23"/>
          <p:cNvSpPr/>
          <p:nvPr/>
        </p:nvSpPr>
        <p:spPr bwMode="auto">
          <a:xfrm>
            <a:off x="2279576" y="94597"/>
            <a:ext cx="979308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prstClr val="white"/>
                </a:solidFill>
                <a:latin typeface="Arial" pitchFamily="34" charset="0"/>
                <a:cs typeface="Arial" pitchFamily="34" charset="0"/>
              </a:rPr>
              <a:t>Образовательная программа</a:t>
            </a:r>
            <a:endParaRPr lang="ru-RU" sz="2800" dirty="0">
              <a:solidFill>
                <a:prstClr val="white"/>
              </a:solidFill>
              <a:latin typeface="Arial" pitchFamily="34" charset="0"/>
              <a:cs typeface="Arial" pitchFamily="34" charset="0"/>
            </a:endParaRPr>
          </a:p>
        </p:txBody>
      </p:sp>
      <p:grpSp>
        <p:nvGrpSpPr>
          <p:cNvPr id="34" name="Группа 9"/>
          <p:cNvGrpSpPr>
            <a:grpSpLocks/>
          </p:cNvGrpSpPr>
          <p:nvPr/>
        </p:nvGrpSpPr>
        <p:grpSpPr bwMode="auto">
          <a:xfrm>
            <a:off x="107207" y="-78929"/>
            <a:ext cx="2520281" cy="1161173"/>
            <a:chOff x="143554" y="-114709"/>
            <a:chExt cx="3664921" cy="2016658"/>
          </a:xfrm>
        </p:grpSpPr>
        <p:pic>
          <p:nvPicPr>
            <p:cNvPr id="42"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3"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Прямоугольник 6"/>
          <p:cNvSpPr/>
          <p:nvPr/>
        </p:nvSpPr>
        <p:spPr>
          <a:xfrm>
            <a:off x="709150" y="2348880"/>
            <a:ext cx="10975346" cy="3046988"/>
          </a:xfrm>
          <a:prstGeom prst="rect">
            <a:avLst/>
          </a:prstGeom>
        </p:spPr>
        <p:txBody>
          <a:bodyPr wrap="square">
            <a:spAutoFit/>
          </a:bodyPr>
          <a:lstStyle/>
          <a:p>
            <a:pPr algn="just"/>
            <a:r>
              <a:rPr lang="ru-RU" sz="2400" dirty="0" smtClean="0"/>
              <a:t>п. 9 ст. 2 </a:t>
            </a:r>
            <a:r>
              <a:rPr lang="ru-RU" sz="2400" dirty="0"/>
              <a:t>образовательная программа - комплекс основных характеристик образования (объем, содержание, планируемые результаты) и организационно-педагогических условий, который представлен в виде </a:t>
            </a:r>
            <a:r>
              <a:rPr lang="ru-RU" sz="2400" dirty="0">
                <a:solidFill>
                  <a:srgbClr val="FF0000"/>
                </a:solidFill>
              </a:rPr>
              <a:t>учебного плана</a:t>
            </a:r>
            <a:r>
              <a:rPr lang="ru-RU" sz="2400" dirty="0"/>
              <a:t>, </a:t>
            </a:r>
            <a:r>
              <a:rPr lang="ru-RU" sz="2400" dirty="0">
                <a:solidFill>
                  <a:srgbClr val="FF0000"/>
                </a:solidFill>
              </a:rPr>
              <a:t>календарного учебного графика</a:t>
            </a:r>
            <a:r>
              <a:rPr lang="ru-RU" sz="2400" dirty="0"/>
              <a:t>, </a:t>
            </a:r>
            <a:r>
              <a:rPr lang="ru-RU" sz="2400" dirty="0">
                <a:solidFill>
                  <a:srgbClr val="FF0000"/>
                </a:solidFill>
              </a:rPr>
              <a:t>рабочих программ учебных предметов, курсов, дисциплин (модулей), иных компонентов, оценочных и методических материалов</a:t>
            </a:r>
            <a:r>
              <a:rPr lang="ru-RU" sz="2400" dirty="0"/>
              <a:t>, а также в предусмотренных настоящим Федеральным законом случаях в виде </a:t>
            </a:r>
            <a:r>
              <a:rPr lang="ru-RU" sz="2400" dirty="0">
                <a:solidFill>
                  <a:srgbClr val="FF0000"/>
                </a:solidFill>
              </a:rPr>
              <a:t>рабочей программы воспитания, календарного плана воспитательной работы, форм </a:t>
            </a:r>
            <a:r>
              <a:rPr lang="ru-RU" sz="2400" dirty="0" smtClean="0">
                <a:solidFill>
                  <a:srgbClr val="FF0000"/>
                </a:solidFill>
              </a:rPr>
              <a:t>аттестации</a:t>
            </a:r>
            <a:r>
              <a:rPr lang="ru-RU" sz="2400" dirty="0"/>
              <a:t>.</a:t>
            </a:r>
          </a:p>
        </p:txBody>
      </p:sp>
      <p:sp>
        <p:nvSpPr>
          <p:cNvPr id="8" name="Прямоугольник 7"/>
          <p:cNvSpPr/>
          <p:nvPr/>
        </p:nvSpPr>
        <p:spPr>
          <a:xfrm>
            <a:off x="811288" y="1196752"/>
            <a:ext cx="10873208" cy="830997"/>
          </a:xfrm>
          <a:prstGeom prst="rect">
            <a:avLst/>
          </a:prstGeom>
        </p:spPr>
        <p:txBody>
          <a:bodyPr wrap="square">
            <a:spAutoFit/>
          </a:bodyPr>
          <a:lstStyle/>
          <a:p>
            <a:pPr algn="ctr"/>
            <a:r>
              <a:rPr lang="ru-RU" sz="2400" b="1" dirty="0"/>
              <a:t>Федеральный закон от 29.12.2012 N 273-ФЗ </a:t>
            </a:r>
            <a:r>
              <a:rPr lang="ru-RU" sz="2400" b="1" dirty="0" smtClean="0"/>
              <a:t>                                                                         "</a:t>
            </a:r>
            <a:r>
              <a:rPr lang="ru-RU" sz="2400" b="1" dirty="0"/>
              <a:t>Об образовании в Российской Федерации"</a:t>
            </a:r>
          </a:p>
        </p:txBody>
      </p:sp>
    </p:spTree>
    <p:extLst>
      <p:ext uri="{BB962C8B-B14F-4D97-AF65-F5344CB8AC3E}">
        <p14:creationId xmlns:p14="http://schemas.microsoft.com/office/powerpoint/2010/main" val="26298350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7438" y="1484786"/>
            <a:ext cx="236772" cy="395356"/>
          </a:xfrm>
          <a:prstGeom prst="rect">
            <a:avLst/>
          </a:prstGeom>
          <a:noFill/>
        </p:spPr>
        <p:txBody>
          <a:bodyPr wrap="none" lIns="117209" tIns="58606" rIns="117209" bIns="58606" rtlCol="0">
            <a:spAutoFit/>
          </a:bodyPr>
          <a:lstStyle/>
          <a:p>
            <a:endParaRPr lang="ru-RU" dirty="0"/>
          </a:p>
        </p:txBody>
      </p:sp>
      <p:sp>
        <p:nvSpPr>
          <p:cNvPr id="41" name="Прямоугольник 23"/>
          <p:cNvSpPr/>
          <p:nvPr/>
        </p:nvSpPr>
        <p:spPr bwMode="auto">
          <a:xfrm>
            <a:off x="2279576" y="94597"/>
            <a:ext cx="979308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Действие свидетельства на бумажном носителе</a:t>
            </a:r>
            <a:endParaRPr lang="ru-RU" sz="2800" dirty="0">
              <a:solidFill>
                <a:schemeClr val="bg1"/>
              </a:solidFill>
              <a:latin typeface="Arial" pitchFamily="34" charset="0"/>
              <a:cs typeface="Arial" pitchFamily="34" charset="0"/>
            </a:endParaRPr>
          </a:p>
        </p:txBody>
      </p:sp>
      <p:grpSp>
        <p:nvGrpSpPr>
          <p:cNvPr id="34" name="Группа 9"/>
          <p:cNvGrpSpPr>
            <a:grpSpLocks/>
          </p:cNvGrpSpPr>
          <p:nvPr/>
        </p:nvGrpSpPr>
        <p:grpSpPr bwMode="auto">
          <a:xfrm>
            <a:off x="107207" y="-78929"/>
            <a:ext cx="2520281" cy="1161173"/>
            <a:chOff x="143554" y="-114709"/>
            <a:chExt cx="3664921" cy="2016658"/>
          </a:xfrm>
        </p:grpSpPr>
        <p:pic>
          <p:nvPicPr>
            <p:cNvPr id="42"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3"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C:\Users\BogdanashAV\Desktop\Новый точечный рисунок (5).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40" y="1234194"/>
            <a:ext cx="11895119" cy="559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4652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5922</TotalTime>
  <Words>4151</Words>
  <Application>Microsoft Office PowerPoint</Application>
  <PresentationFormat>Произвольный</PresentationFormat>
  <Paragraphs>558</Paragraphs>
  <Slides>45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dc:creator>
  <cp:lastModifiedBy>Ксения В. Серебрякова</cp:lastModifiedBy>
  <cp:revision>567</cp:revision>
  <cp:lastPrinted>2023-09-18T06:27:33Z</cp:lastPrinted>
  <dcterms:created xsi:type="dcterms:W3CDTF">2019-10-23T12:39:43Z</dcterms:created>
  <dcterms:modified xsi:type="dcterms:W3CDTF">2026-02-04T05:03:48Z</dcterms:modified>
</cp:coreProperties>
</file>